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6" r:id="rId3"/>
    <p:sldId id="302" r:id="rId4"/>
    <p:sldId id="303" r:id="rId5"/>
    <p:sldId id="304" r:id="rId6"/>
    <p:sldId id="321" r:id="rId7"/>
    <p:sldId id="305" r:id="rId8"/>
    <p:sldId id="322" r:id="rId9"/>
    <p:sldId id="323" r:id="rId10"/>
    <p:sldId id="324" r:id="rId11"/>
    <p:sldId id="310" r:id="rId12"/>
    <p:sldId id="354" r:id="rId13"/>
    <p:sldId id="311" r:id="rId14"/>
    <p:sldId id="312" r:id="rId15"/>
    <p:sldId id="313" r:id="rId16"/>
    <p:sldId id="314" r:id="rId17"/>
    <p:sldId id="315" r:id="rId18"/>
    <p:sldId id="318" r:id="rId19"/>
    <p:sldId id="316" r:id="rId20"/>
    <p:sldId id="317" r:id="rId21"/>
    <p:sldId id="306" r:id="rId22"/>
    <p:sldId id="307" r:id="rId23"/>
    <p:sldId id="308" r:id="rId24"/>
    <p:sldId id="309" r:id="rId25"/>
    <p:sldId id="337" r:id="rId26"/>
    <p:sldId id="338" r:id="rId27"/>
    <p:sldId id="339" r:id="rId28"/>
    <p:sldId id="340" r:id="rId29"/>
    <p:sldId id="341" r:id="rId30"/>
    <p:sldId id="355" r:id="rId31"/>
    <p:sldId id="257" r:id="rId32"/>
    <p:sldId id="276" r:id="rId33"/>
    <p:sldId id="297" r:id="rId34"/>
    <p:sldId id="292" r:id="rId35"/>
    <p:sldId id="347" r:id="rId36"/>
    <p:sldId id="348" r:id="rId37"/>
    <p:sldId id="289" r:id="rId38"/>
    <p:sldId id="293" r:id="rId39"/>
    <p:sldId id="294" r:id="rId40"/>
    <p:sldId id="258" r:id="rId41"/>
    <p:sldId id="260" r:id="rId42"/>
    <p:sldId id="349" r:id="rId43"/>
    <p:sldId id="350" r:id="rId44"/>
    <p:sldId id="351" r:id="rId45"/>
    <p:sldId id="261" r:id="rId46"/>
    <p:sldId id="262" r:id="rId47"/>
    <p:sldId id="335" r:id="rId48"/>
    <p:sldId id="356" r:id="rId49"/>
    <p:sldId id="264" r:id="rId50"/>
    <p:sldId id="265" r:id="rId51"/>
    <p:sldId id="266" r:id="rId52"/>
    <p:sldId id="267" r:id="rId53"/>
    <p:sldId id="353" r:id="rId54"/>
    <p:sldId id="282" r:id="rId55"/>
    <p:sldId id="283" r:id="rId56"/>
    <p:sldId id="284" r:id="rId57"/>
    <p:sldId id="357" r:id="rId58"/>
    <p:sldId id="342" r:id="rId59"/>
    <p:sldId id="285" r:id="rId60"/>
    <p:sldId id="272" r:id="rId61"/>
    <p:sldId id="327" r:id="rId62"/>
    <p:sldId id="295" r:id="rId63"/>
    <p:sldId id="271" r:id="rId64"/>
    <p:sldId id="343" r:id="rId65"/>
    <p:sldId id="344" r:id="rId66"/>
    <p:sldId id="345" r:id="rId67"/>
    <p:sldId id="346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275" r:id="rId76"/>
    <p:sldId id="360" r:id="rId77"/>
    <p:sldId id="361" r:id="rId78"/>
    <p:sldId id="362" r:id="rId79"/>
    <p:sldId id="363" r:id="rId80"/>
    <p:sldId id="364" r:id="rId81"/>
    <p:sldId id="365" r:id="rId82"/>
    <p:sldId id="366" r:id="rId83"/>
    <p:sldId id="367" r:id="rId84"/>
    <p:sldId id="368" r:id="rId85"/>
    <p:sldId id="358" r:id="rId86"/>
    <p:sldId id="359" r:id="rId87"/>
    <p:sldId id="369" r:id="rId88"/>
    <p:sldId id="370" r:id="rId89"/>
    <p:sldId id="371" r:id="rId90"/>
    <p:sldId id="373" r:id="rId91"/>
    <p:sldId id="374" r:id="rId92"/>
    <p:sldId id="375" r:id="rId93"/>
    <p:sldId id="376" r:id="rId94"/>
    <p:sldId id="372" r:id="rId95"/>
    <p:sldId id="274" r:id="rId9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08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1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5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90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07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3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5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145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714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6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73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433C-0397-4565-9CB1-EDF9EF9C01FE}" type="datetimeFigureOut">
              <a:rPr lang="en-US" smtClean="0"/>
              <a:pPr/>
              <a:t>11/25/2021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F8507-7B02-4072-9A5D-E984EE1D8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779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supol2506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13509" y="1577909"/>
            <a:ext cx="7276011" cy="2387600"/>
          </a:xfrm>
        </p:spPr>
        <p:txBody>
          <a:bodyPr>
            <a:normAutofit fontScale="90000"/>
          </a:bodyPr>
          <a:lstStyle/>
          <a:p>
            <a:b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มาตรฐานวิชาชีพ</a:t>
            </a:r>
            <a:b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มาตรฐานตำแหน่ง</a:t>
            </a:r>
            <a:b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และมาตรฐาน</a:t>
            </a:r>
            <a:r>
              <a:rPr lang="th-TH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</a:t>
            </a: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7333876" y="3843132"/>
            <a:ext cx="5091206" cy="2665244"/>
          </a:xfrm>
        </p:spPr>
        <p:txBody>
          <a:bodyPr>
            <a:normAutofit/>
          </a:bodyPr>
          <a:lstStyle/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สุพล  บุญธรรม</a:t>
            </a:r>
          </a:p>
          <a:p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  <a:hlinkClick r:id="rId2"/>
              </a:rPr>
              <a:t>supol2506@gmail.com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064  0357771</a:t>
            </a:r>
          </a:p>
        </p:txBody>
      </p:sp>
      <p:pic>
        <p:nvPicPr>
          <p:cNvPr id="5" name="รูปภาพ 4" descr="119078010_10215491407351745_896104510818747360_n(1).jpg"/>
          <p:cNvPicPr>
            <a:picLocks noChangeAspect="1"/>
          </p:cNvPicPr>
          <p:nvPr/>
        </p:nvPicPr>
        <p:blipFill>
          <a:blip r:embed="rId3"/>
          <a:srcRect l="52789" t="21569" r="-22505" b="20653"/>
          <a:stretch>
            <a:fillRect/>
          </a:stretch>
        </p:blipFill>
        <p:spPr>
          <a:xfrm>
            <a:off x="8193741" y="645459"/>
            <a:ext cx="4392706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3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/>
          <p:cNvSpPr/>
          <p:nvPr/>
        </p:nvSpPr>
        <p:spPr>
          <a:xfrm>
            <a:off x="1918741" y="1334125"/>
            <a:ext cx="5141626" cy="1154242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7762" y="1264170"/>
            <a:ext cx="12209762" cy="433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รูปแบบอิสระ 4"/>
          <p:cNvSpPr/>
          <p:nvPr/>
        </p:nvSpPr>
        <p:spPr>
          <a:xfrm>
            <a:off x="1768839" y="1439056"/>
            <a:ext cx="4859674" cy="1109967"/>
          </a:xfrm>
          <a:custGeom>
            <a:avLst/>
            <a:gdLst>
              <a:gd name="connsiteX0" fmla="*/ 269823 w 4859674"/>
              <a:gd name="connsiteY0" fmla="*/ 44970 h 1109967"/>
              <a:gd name="connsiteX1" fmla="*/ 689548 w 4859674"/>
              <a:gd name="connsiteY1" fmla="*/ 29980 h 1109967"/>
              <a:gd name="connsiteX2" fmla="*/ 884420 w 4859674"/>
              <a:gd name="connsiteY2" fmla="*/ 0 h 1109967"/>
              <a:gd name="connsiteX3" fmla="*/ 1663909 w 4859674"/>
              <a:gd name="connsiteY3" fmla="*/ 14990 h 1109967"/>
              <a:gd name="connsiteX4" fmla="*/ 1753850 w 4859674"/>
              <a:gd name="connsiteY4" fmla="*/ 29980 h 1109967"/>
              <a:gd name="connsiteX5" fmla="*/ 1903751 w 4859674"/>
              <a:gd name="connsiteY5" fmla="*/ 44970 h 1109967"/>
              <a:gd name="connsiteX6" fmla="*/ 2023672 w 4859674"/>
              <a:gd name="connsiteY6" fmla="*/ 59960 h 1109967"/>
              <a:gd name="connsiteX7" fmla="*/ 2593299 w 4859674"/>
              <a:gd name="connsiteY7" fmla="*/ 74951 h 1109967"/>
              <a:gd name="connsiteX8" fmla="*/ 3747541 w 4859674"/>
              <a:gd name="connsiteY8" fmla="*/ 104931 h 1109967"/>
              <a:gd name="connsiteX9" fmla="*/ 4332158 w 4859674"/>
              <a:gd name="connsiteY9" fmla="*/ 149901 h 1109967"/>
              <a:gd name="connsiteX10" fmla="*/ 4721902 w 4859674"/>
              <a:gd name="connsiteY10" fmla="*/ 179882 h 1109967"/>
              <a:gd name="connsiteX11" fmla="*/ 4766872 w 4859674"/>
              <a:gd name="connsiteY11" fmla="*/ 194872 h 1109967"/>
              <a:gd name="connsiteX12" fmla="*/ 4796853 w 4859674"/>
              <a:gd name="connsiteY12" fmla="*/ 239842 h 1109967"/>
              <a:gd name="connsiteX13" fmla="*/ 4826833 w 4859674"/>
              <a:gd name="connsiteY13" fmla="*/ 269823 h 1109967"/>
              <a:gd name="connsiteX14" fmla="*/ 4856813 w 4859674"/>
              <a:gd name="connsiteY14" fmla="*/ 359764 h 1109967"/>
              <a:gd name="connsiteX15" fmla="*/ 4826833 w 4859674"/>
              <a:gd name="connsiteY15" fmla="*/ 584616 h 1109967"/>
              <a:gd name="connsiteX16" fmla="*/ 4796853 w 4859674"/>
              <a:gd name="connsiteY16" fmla="*/ 629587 h 1109967"/>
              <a:gd name="connsiteX17" fmla="*/ 4736892 w 4859674"/>
              <a:gd name="connsiteY17" fmla="*/ 689547 h 1109967"/>
              <a:gd name="connsiteX18" fmla="*/ 4706912 w 4859674"/>
              <a:gd name="connsiteY18" fmla="*/ 719528 h 1109967"/>
              <a:gd name="connsiteX19" fmla="*/ 4601981 w 4859674"/>
              <a:gd name="connsiteY19" fmla="*/ 779488 h 1109967"/>
              <a:gd name="connsiteX20" fmla="*/ 4512040 w 4859674"/>
              <a:gd name="connsiteY20" fmla="*/ 809469 h 1109967"/>
              <a:gd name="connsiteX21" fmla="*/ 4407109 w 4859674"/>
              <a:gd name="connsiteY21" fmla="*/ 854439 h 1109967"/>
              <a:gd name="connsiteX22" fmla="*/ 4362138 w 4859674"/>
              <a:gd name="connsiteY22" fmla="*/ 869429 h 1109967"/>
              <a:gd name="connsiteX23" fmla="*/ 4227227 w 4859674"/>
              <a:gd name="connsiteY23" fmla="*/ 899410 h 1109967"/>
              <a:gd name="connsiteX24" fmla="*/ 4182256 w 4859674"/>
              <a:gd name="connsiteY24" fmla="*/ 914400 h 1109967"/>
              <a:gd name="connsiteX25" fmla="*/ 3972394 w 4859674"/>
              <a:gd name="connsiteY25" fmla="*/ 929390 h 1109967"/>
              <a:gd name="connsiteX26" fmla="*/ 3897443 w 4859674"/>
              <a:gd name="connsiteY26" fmla="*/ 944380 h 1109967"/>
              <a:gd name="connsiteX27" fmla="*/ 3477718 w 4859674"/>
              <a:gd name="connsiteY27" fmla="*/ 974360 h 1109967"/>
              <a:gd name="connsiteX28" fmla="*/ 3237876 w 4859674"/>
              <a:gd name="connsiteY28" fmla="*/ 989351 h 1109967"/>
              <a:gd name="connsiteX29" fmla="*/ 3087974 w 4859674"/>
              <a:gd name="connsiteY29" fmla="*/ 1004341 h 1109967"/>
              <a:gd name="connsiteX30" fmla="*/ 2398427 w 4859674"/>
              <a:gd name="connsiteY30" fmla="*/ 1019331 h 1109967"/>
              <a:gd name="connsiteX31" fmla="*/ 914400 w 4859674"/>
              <a:gd name="connsiteY31" fmla="*/ 1019331 h 1109967"/>
              <a:gd name="connsiteX32" fmla="*/ 704538 w 4859674"/>
              <a:gd name="connsiteY32" fmla="*/ 989351 h 1109967"/>
              <a:gd name="connsiteX33" fmla="*/ 584617 w 4859674"/>
              <a:gd name="connsiteY33" fmla="*/ 959370 h 1109967"/>
              <a:gd name="connsiteX34" fmla="*/ 464695 w 4859674"/>
              <a:gd name="connsiteY34" fmla="*/ 914400 h 1109967"/>
              <a:gd name="connsiteX35" fmla="*/ 359764 w 4859674"/>
              <a:gd name="connsiteY35" fmla="*/ 854439 h 1109967"/>
              <a:gd name="connsiteX36" fmla="*/ 329784 w 4859674"/>
              <a:gd name="connsiteY36" fmla="*/ 809469 h 1109967"/>
              <a:gd name="connsiteX37" fmla="*/ 299804 w 4859674"/>
              <a:gd name="connsiteY37" fmla="*/ 779488 h 1109967"/>
              <a:gd name="connsiteX38" fmla="*/ 269823 w 4859674"/>
              <a:gd name="connsiteY38" fmla="*/ 734518 h 1109967"/>
              <a:gd name="connsiteX39" fmla="*/ 224853 w 4859674"/>
              <a:gd name="connsiteY39" fmla="*/ 704537 h 1109967"/>
              <a:gd name="connsiteX40" fmla="*/ 149902 w 4859674"/>
              <a:gd name="connsiteY40" fmla="*/ 629587 h 1109967"/>
              <a:gd name="connsiteX41" fmla="*/ 104931 w 4859674"/>
              <a:gd name="connsiteY41" fmla="*/ 539646 h 1109967"/>
              <a:gd name="connsiteX42" fmla="*/ 74951 w 4859674"/>
              <a:gd name="connsiteY42" fmla="*/ 434714 h 1109967"/>
              <a:gd name="connsiteX43" fmla="*/ 44971 w 4859674"/>
              <a:gd name="connsiteY43" fmla="*/ 389744 h 1109967"/>
              <a:gd name="connsiteX44" fmla="*/ 29981 w 4859674"/>
              <a:gd name="connsiteY44" fmla="*/ 329783 h 1109967"/>
              <a:gd name="connsiteX45" fmla="*/ 0 w 4859674"/>
              <a:gd name="connsiteY45" fmla="*/ 239842 h 1109967"/>
              <a:gd name="connsiteX46" fmla="*/ 14991 w 4859674"/>
              <a:gd name="connsiteY46" fmla="*/ 119921 h 1109967"/>
              <a:gd name="connsiteX47" fmla="*/ 119922 w 4859674"/>
              <a:gd name="connsiteY47" fmla="*/ 74951 h 1109967"/>
              <a:gd name="connsiteX48" fmla="*/ 314794 w 4859674"/>
              <a:gd name="connsiteY48" fmla="*/ 59960 h 1109967"/>
              <a:gd name="connsiteX49" fmla="*/ 344774 w 4859674"/>
              <a:gd name="connsiteY49" fmla="*/ 59960 h 110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59674" h="1109967">
                <a:moveTo>
                  <a:pt x="269823" y="44970"/>
                </a:moveTo>
                <a:lnTo>
                  <a:pt x="689548" y="29980"/>
                </a:lnTo>
                <a:cubicBezTo>
                  <a:pt x="827224" y="22734"/>
                  <a:pt x="800605" y="27938"/>
                  <a:pt x="884420" y="0"/>
                </a:cubicBezTo>
                <a:lnTo>
                  <a:pt x="1663909" y="14990"/>
                </a:lnTo>
                <a:cubicBezTo>
                  <a:pt x="1694285" y="16037"/>
                  <a:pt x="1723691" y="26210"/>
                  <a:pt x="1753850" y="29980"/>
                </a:cubicBezTo>
                <a:cubicBezTo>
                  <a:pt x="1803678" y="36209"/>
                  <a:pt x="1853842" y="39425"/>
                  <a:pt x="1903751" y="44970"/>
                </a:cubicBezTo>
                <a:cubicBezTo>
                  <a:pt x="1943789" y="49419"/>
                  <a:pt x="1983425" y="58210"/>
                  <a:pt x="2023672" y="59960"/>
                </a:cubicBezTo>
                <a:cubicBezTo>
                  <a:pt x="2213434" y="68211"/>
                  <a:pt x="2403423" y="69954"/>
                  <a:pt x="2593299" y="74951"/>
                </a:cubicBezTo>
                <a:cubicBezTo>
                  <a:pt x="2990391" y="207315"/>
                  <a:pt x="2591884" y="79532"/>
                  <a:pt x="3747541" y="104931"/>
                </a:cubicBezTo>
                <a:cubicBezTo>
                  <a:pt x="3917446" y="108665"/>
                  <a:pt x="4170743" y="135227"/>
                  <a:pt x="4332158" y="149901"/>
                </a:cubicBezTo>
                <a:cubicBezTo>
                  <a:pt x="4571898" y="171696"/>
                  <a:pt x="4441927" y="161217"/>
                  <a:pt x="4721902" y="179882"/>
                </a:cubicBezTo>
                <a:cubicBezTo>
                  <a:pt x="4736892" y="184879"/>
                  <a:pt x="4754534" y="185001"/>
                  <a:pt x="4766872" y="194872"/>
                </a:cubicBezTo>
                <a:cubicBezTo>
                  <a:pt x="4780940" y="206126"/>
                  <a:pt x="4785599" y="225774"/>
                  <a:pt x="4796853" y="239842"/>
                </a:cubicBezTo>
                <a:cubicBezTo>
                  <a:pt x="4805682" y="250878"/>
                  <a:pt x="4816840" y="259829"/>
                  <a:pt x="4826833" y="269823"/>
                </a:cubicBezTo>
                <a:cubicBezTo>
                  <a:pt x="4836826" y="299803"/>
                  <a:pt x="4859674" y="328292"/>
                  <a:pt x="4856813" y="359764"/>
                </a:cubicBezTo>
                <a:cubicBezTo>
                  <a:pt x="4854576" y="384371"/>
                  <a:pt x="4849752" y="531138"/>
                  <a:pt x="4826833" y="584616"/>
                </a:cubicBezTo>
                <a:cubicBezTo>
                  <a:pt x="4819736" y="601175"/>
                  <a:pt x="4804910" y="613473"/>
                  <a:pt x="4796853" y="629587"/>
                </a:cubicBezTo>
                <a:cubicBezTo>
                  <a:pt x="4764875" y="693544"/>
                  <a:pt x="4808845" y="665563"/>
                  <a:pt x="4736892" y="689547"/>
                </a:cubicBezTo>
                <a:cubicBezTo>
                  <a:pt x="4726899" y="699541"/>
                  <a:pt x="4717948" y="710699"/>
                  <a:pt x="4706912" y="719528"/>
                </a:cubicBezTo>
                <a:cubicBezTo>
                  <a:pt x="4679872" y="741160"/>
                  <a:pt x="4632754" y="767179"/>
                  <a:pt x="4601981" y="779488"/>
                </a:cubicBezTo>
                <a:cubicBezTo>
                  <a:pt x="4572639" y="791225"/>
                  <a:pt x="4512040" y="809469"/>
                  <a:pt x="4512040" y="809469"/>
                </a:cubicBezTo>
                <a:cubicBezTo>
                  <a:pt x="4460759" y="860749"/>
                  <a:pt x="4501838" y="830757"/>
                  <a:pt x="4407109" y="854439"/>
                </a:cubicBezTo>
                <a:cubicBezTo>
                  <a:pt x="4391780" y="858271"/>
                  <a:pt x="4377331" y="865088"/>
                  <a:pt x="4362138" y="869429"/>
                </a:cubicBezTo>
                <a:cubicBezTo>
                  <a:pt x="4254424" y="900204"/>
                  <a:pt x="4350866" y="868499"/>
                  <a:pt x="4227227" y="899410"/>
                </a:cubicBezTo>
                <a:cubicBezTo>
                  <a:pt x="4211898" y="903242"/>
                  <a:pt x="4197949" y="912554"/>
                  <a:pt x="4182256" y="914400"/>
                </a:cubicBezTo>
                <a:cubicBezTo>
                  <a:pt x="4112604" y="922594"/>
                  <a:pt x="4042348" y="924393"/>
                  <a:pt x="3972394" y="929390"/>
                </a:cubicBezTo>
                <a:cubicBezTo>
                  <a:pt x="3947410" y="934387"/>
                  <a:pt x="3922665" y="940777"/>
                  <a:pt x="3897443" y="944380"/>
                </a:cubicBezTo>
                <a:cubicBezTo>
                  <a:pt x="3744738" y="966195"/>
                  <a:pt x="3646572" y="964711"/>
                  <a:pt x="3477718" y="974360"/>
                </a:cubicBezTo>
                <a:lnTo>
                  <a:pt x="3237876" y="989351"/>
                </a:lnTo>
                <a:cubicBezTo>
                  <a:pt x="3187807" y="993203"/>
                  <a:pt x="3138159" y="1002549"/>
                  <a:pt x="3087974" y="1004341"/>
                </a:cubicBezTo>
                <a:cubicBezTo>
                  <a:pt x="2858217" y="1012547"/>
                  <a:pt x="2628276" y="1014334"/>
                  <a:pt x="2398427" y="1019331"/>
                </a:cubicBezTo>
                <a:cubicBezTo>
                  <a:pt x="1854608" y="1109967"/>
                  <a:pt x="2269748" y="1046169"/>
                  <a:pt x="914400" y="1019331"/>
                </a:cubicBezTo>
                <a:cubicBezTo>
                  <a:pt x="887585" y="1018800"/>
                  <a:pt x="741215" y="997210"/>
                  <a:pt x="704538" y="989351"/>
                </a:cubicBezTo>
                <a:cubicBezTo>
                  <a:pt x="664249" y="980717"/>
                  <a:pt x="621471" y="977797"/>
                  <a:pt x="584617" y="959370"/>
                </a:cubicBezTo>
                <a:cubicBezTo>
                  <a:pt x="506229" y="920177"/>
                  <a:pt x="546335" y="934810"/>
                  <a:pt x="464695" y="914400"/>
                </a:cubicBezTo>
                <a:cubicBezTo>
                  <a:pt x="441185" y="902645"/>
                  <a:pt x="380949" y="875624"/>
                  <a:pt x="359764" y="854439"/>
                </a:cubicBezTo>
                <a:cubicBezTo>
                  <a:pt x="347025" y="841700"/>
                  <a:pt x="341038" y="823537"/>
                  <a:pt x="329784" y="809469"/>
                </a:cubicBezTo>
                <a:cubicBezTo>
                  <a:pt x="320955" y="798433"/>
                  <a:pt x="308633" y="790524"/>
                  <a:pt x="299804" y="779488"/>
                </a:cubicBezTo>
                <a:cubicBezTo>
                  <a:pt x="288550" y="765420"/>
                  <a:pt x="282562" y="747257"/>
                  <a:pt x="269823" y="734518"/>
                </a:cubicBezTo>
                <a:cubicBezTo>
                  <a:pt x="257084" y="721779"/>
                  <a:pt x="238411" y="716401"/>
                  <a:pt x="224853" y="704537"/>
                </a:cubicBezTo>
                <a:cubicBezTo>
                  <a:pt x="198263" y="681271"/>
                  <a:pt x="149902" y="629587"/>
                  <a:pt x="149902" y="629587"/>
                </a:cubicBezTo>
                <a:cubicBezTo>
                  <a:pt x="112224" y="516551"/>
                  <a:pt x="163050" y="655882"/>
                  <a:pt x="104931" y="539646"/>
                </a:cubicBezTo>
                <a:cubicBezTo>
                  <a:pt x="75765" y="481315"/>
                  <a:pt x="103762" y="501941"/>
                  <a:pt x="74951" y="434714"/>
                </a:cubicBezTo>
                <a:cubicBezTo>
                  <a:pt x="67854" y="418155"/>
                  <a:pt x="54964" y="404734"/>
                  <a:pt x="44971" y="389744"/>
                </a:cubicBezTo>
                <a:cubicBezTo>
                  <a:pt x="39974" y="369757"/>
                  <a:pt x="35901" y="349516"/>
                  <a:pt x="29981" y="329783"/>
                </a:cubicBezTo>
                <a:cubicBezTo>
                  <a:pt x="20900" y="299514"/>
                  <a:pt x="0" y="239842"/>
                  <a:pt x="0" y="239842"/>
                </a:cubicBezTo>
                <a:cubicBezTo>
                  <a:pt x="4997" y="199868"/>
                  <a:pt x="29" y="157324"/>
                  <a:pt x="14991" y="119921"/>
                </a:cubicBezTo>
                <a:cubicBezTo>
                  <a:pt x="25543" y="93541"/>
                  <a:pt x="101445" y="77125"/>
                  <a:pt x="119922" y="74951"/>
                </a:cubicBezTo>
                <a:cubicBezTo>
                  <a:pt x="184625" y="67339"/>
                  <a:pt x="249789" y="64294"/>
                  <a:pt x="314794" y="59960"/>
                </a:cubicBezTo>
                <a:cubicBezTo>
                  <a:pt x="324765" y="59295"/>
                  <a:pt x="334781" y="59960"/>
                  <a:pt x="344774" y="59960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016566"/>
            <a:ext cx="12192000" cy="342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>
            <a:off x="5021705" y="3582649"/>
            <a:ext cx="1978702" cy="158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>
            <a:off x="7180289" y="3552669"/>
            <a:ext cx="3927422" cy="1499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flipV="1">
            <a:off x="2488367" y="4122295"/>
            <a:ext cx="6730584" cy="299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6" name="Picture 2" descr="รวมลิงก์อบรมออนไลน์ พัฒนาตนเอง ในช่วงกักตัวอยู่บ้าน ยุค COVID-19  ช่วงฆ่าเวลา มาล่าเกียรติบัตร..ลุย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342" y="-1"/>
            <a:ext cx="11761658" cy="6808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59370"/>
            <a:ext cx="12212355" cy="488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>
            <a:off x="3507698" y="1903751"/>
            <a:ext cx="6475751" cy="149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31965"/>
            <a:ext cx="12268940" cy="433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 flipV="1">
            <a:off x="569626" y="1873770"/>
            <a:ext cx="5111646" cy="2998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>
            <a:off x="2173574" y="3342807"/>
            <a:ext cx="8514413" cy="44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 flipV="1">
            <a:off x="1997612" y="4839286"/>
            <a:ext cx="8131126" cy="422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1280160"/>
            <a:ext cx="12185631" cy="468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6733"/>
            <a:ext cx="12368376" cy="25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9225" y="822960"/>
            <a:ext cx="12231226" cy="535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 flipV="1">
            <a:off x="2848131" y="1723869"/>
            <a:ext cx="8139659" cy="599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8553" y="255251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มาตรฐาน</a:t>
            </a:r>
            <a:r>
              <a:rPr lang="th-TH" sz="72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ฐานะ </a:t>
            </a:r>
            <a:b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ตาม  ว</a:t>
            </a:r>
            <a:r>
              <a:rPr lang="en-US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72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206895" cy="685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 flipV="1">
            <a:off x="3462728" y="2803161"/>
            <a:ext cx="7600013" cy="299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02342" y="1082302"/>
            <a:ext cx="10515600" cy="1325563"/>
          </a:xfrm>
        </p:spPr>
        <p:txBody>
          <a:bodyPr/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วัตถุประสงค์การอบรม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84411" y="2740025"/>
            <a:ext cx="10515600" cy="4351338"/>
          </a:xfrm>
        </p:spPr>
        <p:txBody>
          <a:bodyPr>
            <a:normAutofit/>
          </a:bodyPr>
          <a:lstStyle/>
          <a:p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เพื่อให้ผู้เข้าอบรม มีความรู้ความเข้าใจ  เกี่ยวกับ 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มาตรฐานวิชาชีพมาตรฐานตำแหน่ง และมาตรฐาน</a:t>
            </a:r>
            <a:r>
              <a:rPr lang="th-TH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itchFamily="34" charset="-34"/>
                <a:cs typeface="TH SarabunPSK" pitchFamily="34" charset="-34"/>
              </a:rPr>
              <a:t>ฐานะ</a:t>
            </a:r>
            <a:endParaRPr lang="en-US" sz="4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61709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420" y="1708880"/>
            <a:ext cx="12163580" cy="28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79489"/>
            <a:ext cx="12192000" cy="3732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 flipV="1">
            <a:off x="5531370" y="3612630"/>
            <a:ext cx="5591332" cy="14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24262"/>
            <a:ext cx="12181635" cy="43321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>
            <a:off x="6775554" y="3507698"/>
            <a:ext cx="436213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>
            <a:off x="5681272" y="5231567"/>
            <a:ext cx="2203554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83649"/>
            <a:ext cx="12181151" cy="266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91871"/>
            <a:ext cx="12203037" cy="4344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ตัวเชื่อมต่อตรง 4"/>
          <p:cNvCxnSpPr/>
          <p:nvPr/>
        </p:nvCxnSpPr>
        <p:spPr>
          <a:xfrm>
            <a:off x="4092315" y="2098623"/>
            <a:ext cx="7060367" cy="449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>
                <a:latin typeface="TH SarabunPSK" pitchFamily="34" charset="-34"/>
                <a:cs typeface="TH SarabunPSK" pitchFamily="34" charset="-34"/>
              </a:rPr>
              <a:t>ภาระงานสอน ของครู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๑. ชั่วโมงการปฏิบัติงาน หมายถึง 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จํานวน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ชั่วโมงสอนตามตารางสอน งานสนับสนุนการจัดการเรียนรู้ การมีส่วนร่วมในชุมชนการเรียนรู้ทางวิชาชีพ และงานตอบสนองนโยบายและจุดเน้น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30624" y="49884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๑.๑ ชั่วโมงสอนตามตารางสอน หมายถึง 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จํานวน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ชั่วโมงสอนในวิชา/สาขา/กลุ่มสาระการเรียนรู้ ที่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กําหนด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ไว้ตามหลักสูตร การจัดประสบการณ์การเรียนรู้ กิจกรรมฟื้นฟูสมรรถภาพผู้เรียน</a:t>
            </a:r>
          </a:p>
          <a:p>
            <a:pPr marL="0" indent="0">
              <a:buNone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๑.๒ งานสนับสนุนการจัดการเรียนรู้ หมายถึง การปฏิบัติงานที่เป็นประโยชน์ต่อการส่งเสริม และพัฒนาการจัดการเรียนรู้ของสถานศึกษา และการมีส่วนร่วมในชุมชนการเรียนรู้ทางวิชาชีพ รวมทั้งงานสนับสนุน การบริหารสถานศึกษา เช่น งานวิชาการ งานบุคคล งานงบประมาณ และงานบริหารทั่วไป เป็นต้น</a:t>
            </a:r>
          </a:p>
          <a:p>
            <a:pPr marL="0" indent="0">
              <a:buNone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๑.๓ งานตอบสนองนโยบายและจุดเน้น หมายถึง การปฏิบัติงานที่ตอบสนองนโยบายและ จุดเน้นของรัฐบาล กระทรวงศึกษาธิการ และส่วนราชการต้นสังกัด</a:t>
            </a: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09918" y="2014631"/>
            <a:ext cx="10515600" cy="1325563"/>
          </a:xfrm>
        </p:spPr>
        <p:txBody>
          <a:bodyPr>
            <a:noAutofit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๒. ข้าราชการครูและบุคลากรทางการศึกษา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ตําแหน่ง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ครู ที่จะขอมี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ฐานะและเลื่อน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ฐานะ ต้องมีชั่วโมงสอนตามตารางสอน ตามข้อ ๑.๑ ดังนี้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200" y="767790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br>
              <a:rPr lang="th-TH" b="1" dirty="0"/>
            </a:br>
            <a:r>
              <a:rPr lang="th-TH" b="1" dirty="0"/>
              <a:t> </a:t>
            </a:r>
            <a:endParaRPr lang="th-TH" dirty="0"/>
          </a:p>
          <a:p>
            <a:endParaRPr lang="th-TH" dirty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820270" y="409200"/>
            <a:ext cx="10887636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ระดับการศึกษาขั้นพื้นฐานชั่วโมงสอนตามตารางสอน  </a:t>
            </a:r>
            <a:r>
              <a:rPr kumimoji="0" lang="th-TH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ว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4</a:t>
            </a:r>
            <a:r>
              <a:rPr kumimoji="0" lang="th-TH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/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2564</a:t>
            </a:r>
            <a:endParaRPr kumimoji="0" lang="th-TH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H SarabunPSK" pitchFamily="34" charset="-34"/>
              <a:cs typeface="TH SarabunPSK" pitchFamily="34" charset="-3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๑. ปฐมวัย ไม่ต่ำกว่า ๖ ชั่วโมง/สัปดาห์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๒. ประถมศึกษา (รวมโรงเรียนวัตถุประสงค์พิเศษ หรือ โรงเรียนจัดการเรียนรวม)ไม่ต่ำกว่า ๑๒ ชั่วโมง/สัปดาห์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๓. มัธยมศึกษา (รวมโรงเรียนวัตถุประสงค์พิเศษ หรือ โรงเรียนจัดการเรียนรวม)ไม่ต่ำกว่า ๑๒ ชั่วโมง/สัปดาห์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๔. การศึกษาพิเศษ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๔.๑ </a:t>
            </a: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เฉพาะความพิการและศูนย์การศึกษาพิเศษไม่ต่ำกว่า ๖ ชั่วโมง/สัปดาห์</a:t>
            </a:r>
            <a:b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</a:b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๔.๒ ศึกษาสงเคราะห์และราชประชานุเคราะห์   ไม่ต่ำกว่า ๑๒ ชั่วโมง/สัปดาห์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30624" y="255251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นับ</a:t>
            </a:r>
            <a:r>
              <a:rPr lang="th-TH" sz="7200" b="1" dirty="0">
                <a:latin typeface="TH SarabunPSK" pitchFamily="34" charset="-34"/>
                <a:cs typeface="TH SarabunPSK" pitchFamily="34" charset="-34"/>
              </a:rPr>
              <a:t>ถอยหลัง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59971" y="55018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5400" b="1" dirty="0">
                <a:latin typeface="TH SarabunPSK" pitchFamily="34" charset="-34"/>
                <a:cs typeface="TH SarabunPSK" pitchFamily="34" charset="-34"/>
              </a:rPr>
              <a:t>เริ่มวิชาชีพครู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มาตรฐานวิชาชีพครู ฉบับแก้ไขจากกิจจา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นุเบกษา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2562</a:t>
            </a:r>
          </a:p>
          <a:p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ติวครู-1024x5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53" y="2521132"/>
            <a:ext cx="9986682" cy="367719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ถึง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20  </a:t>
            </a: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พฤษภาคม 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</a:t>
            </a:r>
            <a:endParaRPr lang="th-TH" sz="6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ตัวยึดเนื้อหา 3" descr="p196122104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03948"/>
            <a:ext cx="12192000" cy="5294392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74699" y="735106"/>
            <a:ext cx="10771841" cy="4903693"/>
          </a:xfrm>
        </p:spPr>
        <p:txBody>
          <a:bodyPr>
            <a:noAutofit/>
          </a:bodyPr>
          <a:lstStyle/>
          <a:p>
            <a:pPr algn="just"/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 20 พฤษภาคม 2564 ก.ค.ศ. แจ้งหลักเกณฑ์และวิธีการประเมินตำแหน่งและ</a:t>
            </a:r>
            <a:r>
              <a:rPr lang="th-TH" sz="40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ฐานะข้าราชการครูและบุคลากรทางการศึกษา (ใหม่) หรือเกณฑ์ </a:t>
            </a:r>
            <a:r>
              <a:rPr lang="en-US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 </a:t>
            </a:r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ทั้ง 4  สายงาน ได้แก่ </a:t>
            </a:r>
            <a:endParaRPr lang="en-US" sz="40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สายงานการสอน (ว 9/2564) 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สายงานบริหารสถานศึกษา (ว 10/2564) 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สายงานนิเทศการศึกษา (ว 11/2564) 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สายงานบริหารการศึกษา (ว 12/2564) 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000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เพื่อให้หน่วยงานที่เกี่ยวข้องทราบและถือปฏิบัติ โดยจะเริ่มใช้หลักเกณฑ์ใหม่นี้ ตั้งแต่เดือน    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2564 เป็นต้นไป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05645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ปรับเกณฑ์ใหม่เพื่อ......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เพื่อประโยชน์กับผู้เรียน สถานศึกษา ข้าราชการครูและบุคลากรทางการศึกษา ซึ่งจะเป็นการเสริมสร้างความเข้มแข็งให้กับ ครู ผู้บริหารสถานศึกษา ศึกษานิเทศก์ และผู้บริหารเขตพื้นที่การศึกษา ให้ได้มีการพัฒนาตนเองให้มีศักยภาพสูงขึ้นตามระดับ</a:t>
            </a:r>
            <a:r>
              <a:rPr lang="th-TH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 และทำให้กระบวนการพัฒนาผู้เรียน กระบวนการจัดการเรียนรู้ การจัดการศึกษา มีแนวทางในการพัฒนาที่ชัดเจน สามารถนำมากำหนดแผนพัฒนาการนิเทศการศึกษา หรือแผนพัฒนาสถานศึกษาหรือหน่วยงานการศึกษาได้อย่างมีประสิทธิภาพและยั่งยืน </a:t>
            </a:r>
            <a:r>
              <a:rPr lang="th-TH" sz="36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และที่สำคัญเป็นการลดกระบวนการและขั้นตอนโดยนำระบบ</a:t>
            </a:r>
            <a:r>
              <a:rPr lang="th-TH" sz="3600" b="1" dirty="0" err="1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เทคโนโลยีดิจิทัล</a:t>
            </a:r>
            <a:r>
              <a:rPr lang="th-TH" sz="36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มาใช้ </a:t>
            </a:r>
            <a:r>
              <a:rPr lang="th-TH" sz="36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(ระบบ </a:t>
            </a:r>
            <a:r>
              <a:rPr lang="en-US" sz="3600" b="1" dirty="0">
                <a:solidFill>
                  <a:schemeClr val="accent4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Digital Performance Appraisal : DPA) </a:t>
            </a:r>
          </a:p>
        </p:txBody>
      </p:sp>
    </p:spTree>
    <p:extLst>
      <p:ext uri="{BB962C8B-B14F-4D97-AF65-F5344CB8AC3E}">
        <p14:creationId xmlns:p14="http://schemas.microsoft.com/office/powerpoint/2010/main" val="28374707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0271" y="1321544"/>
            <a:ext cx="10515600" cy="4351338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เพื่อเป็นการลดภาระในการจัดทำเอกสารและงบประมาณการประเมิน </a:t>
            </a:r>
            <a:r>
              <a:rPr lang="th-TH" sz="4000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รวมถึงเกิดการเชื่อมโยง </a:t>
            </a:r>
            <a:r>
              <a:rPr lang="th-TH" sz="4000" b="1" dirty="0" err="1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4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การในระบบการประเมิน</a:t>
            </a:r>
            <a:r>
              <a:rPr lang="th-TH" sz="4000" b="1" dirty="0" err="1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การประเมินผลการปฏิบัติงานเพื่อเลื่อนเงินเดือน </a:t>
            </a:r>
            <a:r>
              <a:rPr lang="th-TH" sz="4000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และการประเมินเพื่อคง</a:t>
            </a:r>
            <a:r>
              <a:rPr lang="th-TH" sz="4000" b="1" dirty="0" err="1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ฐานะไปในคราวเดียวกัน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ซึ่งจะทำให้ลดความซ้ำซ้อนในเรื่องต่าง ๆ ดังกล่าวได้อย่างมีประสิทธิภาพ เกิดประสิทธิผล และเป็นไปตามนโยบายของกระทรวงศึกษาธิการ</a:t>
            </a:r>
          </a:p>
          <a:p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670697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</a:t>
            </a:r>
            <a:r>
              <a:rPr lang="th-TH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</a:t>
            </a:r>
            <a:b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38200" y="1628401"/>
            <a:ext cx="10515600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มุ่งเน้นให้</a:t>
            </a:r>
            <a:r>
              <a:rPr lang="th-TH" sz="3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ข้าราชการครูและบุคลากรทางการศึกษามีความรู้ ความสามารถ และทักษะที่จำเป็นต่อการปฏิบัติงานในการจัดการศึกษาให้มีคุณภาพรวมทั้งความรู้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ความสามารถ ทักษะด้านภาษาต่างประเทศ </a:t>
            </a:r>
            <a:r>
              <a:rPr lang="th-TH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เทคโนโลยีดิจิทัล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ซึ่งเป็นทักษะที่จำเป็นสำหรับการปฏิบัติงานในยุคปัจจุบัน สอดคล้องกับนโยบายของกระทรวงศึกษาธิการ</a:t>
            </a:r>
          </a:p>
          <a:p>
            <a:pPr marL="0" indent="0" algn="just">
              <a:buNone/>
            </a:pP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2. ปรับระยะเวลาการให้มี</a:t>
            </a:r>
            <a:r>
              <a:rPr lang="th-TH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ฐานะและเลื่อน</a:t>
            </a:r>
            <a:r>
              <a:rPr lang="th-TH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 กำหนดระยะเวลาเป็น 4 ปี เนื่องจากระยะเวลาดังกล่าวมีความเหมาะสมในการพัฒนาคุณภาพการศึกษา เพื่อพัฒนาผู้เรียนให้มีความสามารถ สมรรถนะ และคุณลักษณะอันพึงประสงค์ ตามเจตนารมณ์ของกฎหมายและยุทธศาสตร์การพัฒนาประเทศ ประกอบกับหลักของวาระการดำรงตำแหน่งกำหนดให้อยู่ในวาระในวาระ 4 ปี เพื่อให้เกิดความต่อเนื่องในการปฏิบัติงาน และการบริหารจัดการ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080969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sz="73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ว</a:t>
            </a:r>
            <a:r>
              <a:rPr lang="en-US" sz="73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21</a:t>
            </a:r>
            <a:r>
              <a:rPr lang="th-TH" sz="73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73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2560 </a:t>
            </a:r>
            <a:r>
              <a:rPr lang="th-TH" sz="73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ก่อน ว 9/2564</a:t>
            </a:r>
            <a:b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latin typeface="TH SarabunPSK" pitchFamily="34" charset="-34"/>
                <a:cs typeface="TH SarabunPSK" pitchFamily="34" charset="-34"/>
              </a:rPr>
              <a:t>สายงานการสอน </a:t>
            </a:r>
            <a:endParaRPr lang="th-TH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59" t="2387" r="22597"/>
          <a:stretch>
            <a:fillRect/>
          </a:stretch>
        </p:blipFill>
        <p:spPr bwMode="auto">
          <a:xfrm>
            <a:off x="0" y="1828799"/>
            <a:ext cx="12192000" cy="502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สี่เหลี่ยมผืนผ้า 3"/>
          <p:cNvSpPr/>
          <p:nvPr/>
        </p:nvSpPr>
        <p:spPr>
          <a:xfrm>
            <a:off x="10088380" y="194872"/>
            <a:ext cx="1738859" cy="7944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2953062" y="1798820"/>
            <a:ext cx="7704945" cy="299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37096" y="309490"/>
            <a:ext cx="2996418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จำฝังใจ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1041009" y="4684542"/>
            <a:ext cx="6006905" cy="422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50" b="109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100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เงื่อนไขระยะเวลาการขอเลื่อน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  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28 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มกราคม  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เป็นผู้มีความสามารถทางภาษาต่างประเทศ ซึ่งจะเทียบกับเกณฑ์ผลการทดสอบ </a:t>
            </a:r>
            <a:r>
              <a:rPr 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CEFR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ที่คุรุสภาได้กำหนดหลักเกณฑ์ไว้ในการประเมินสมรรถนะทางวิชาชีพครูฯ</a:t>
            </a:r>
          </a:p>
          <a:p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เป็นผู้ปฏิบัติงานในพื้นที่พิเศษ (พื้นที่เกาะ ภูเขาสูง พื้นที่มีความเสี่ยงต่อความมั่นคงของประเทศ)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เป็นผู้พัฒนาตนเองอย่างต่อเนื่อง (การได้รับวุฒิการศึกษาที่สูงขึ้น)  </a:t>
            </a:r>
          </a:p>
          <a:p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เป็นผู้ผ่านการประเมินสมรรถนะตามกรอบคุณวุฒิอาชีพ จากสถาบันคุณวุฒิวิชาชีพ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40523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63600" y="771525"/>
            <a:ext cx="10515600" cy="4351338"/>
          </a:xfrm>
        </p:spPr>
        <p:txBody>
          <a:bodyPr>
            <a:noAutofit/>
          </a:bodyPr>
          <a:lstStyle/>
          <a:p>
            <a:pPr algn="just"/>
            <a:r>
              <a:rPr lang="th-TH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ในช่วงระยะเวลาเปลี่ยนผ่านได้กำหนดบทเฉพาะกาลว่า</a:t>
            </a:r>
          </a:p>
          <a:p>
            <a:pPr algn="just"/>
            <a:endParaRPr lang="th-TH" sz="44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just"/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ข้าราชการครูและบุคลากรทางการศึกษาผู้ใดมีคุณสมบัติเฉพาะสำหรับตำแหน่งหรือคุณสมบัติเฉพาะสำหรับ</a:t>
            </a:r>
            <a:r>
              <a:rPr lang="th-TH" sz="4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ฐานะตามมาตรฐานตำแหน่งและมาตรฐาน</a:t>
            </a:r>
            <a:r>
              <a:rPr lang="th-TH" sz="4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ฐานะเดิมอยู่แล้วให้ใช้คุณสมบัติดังกล่าว ได้อีก 1 ครั้ง ภายหลังจากหลักเกณฑ์และวิธีการบริหารงานบุคคลของข้าราชการครูและบุคลากรทางการศึกษาตามมาตรฐานตำแหน่งฯ ใหม่ มีผลบังคับใช้</a:t>
            </a:r>
            <a:endParaRPr lang="en-US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7464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>
                <a:latin typeface="TH SarabunPSK" pitchFamily="34" charset="-34"/>
                <a:cs typeface="TH SarabunPSK" pitchFamily="34" charset="-34"/>
              </a:rPr>
              <a:t>มาตรฐานวิชาชีพครู ประกอบด้วย 3 มาตรฐาน ดังนี้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มาตรฐานความ</a:t>
            </a:r>
            <a:r>
              <a:rPr lang="th-TH" sz="4000" b="1" u="sng" dirty="0">
                <a:latin typeface="TH SarabunPSK" pitchFamily="34" charset="-34"/>
                <a:cs typeface="TH SarabunPSK" pitchFamily="34" charset="-34"/>
              </a:rPr>
              <a:t>รู้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และประสบการณ์วิชาชีพ</a:t>
            </a:r>
          </a:p>
          <a:p>
            <a:pPr marL="457200" lvl="1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1. ด้านความรู้</a:t>
            </a:r>
          </a:p>
          <a:p>
            <a:pPr marL="457200" lvl="1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 ด้านประสบการณ์</a:t>
            </a:r>
          </a:p>
          <a:p>
            <a:pPr marL="0" indent="0">
              <a:buNone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2 ) มาตรฐานการปฏิบัติ</a:t>
            </a:r>
            <a:r>
              <a:rPr lang="th-TH" sz="4000" b="1" u="sng" dirty="0">
                <a:latin typeface="TH SarabunPSK" pitchFamily="34" charset="-34"/>
                <a:cs typeface="TH SarabunPSK" pitchFamily="34" charset="-34"/>
              </a:rPr>
              <a:t>งาน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pPr marL="457200" lvl="1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1. ด้านการปฏิบัติหน้าที่ครู</a:t>
            </a:r>
          </a:p>
          <a:p>
            <a:pPr marL="457200" lvl="1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 ด้านการจัดการเรียนรู้</a:t>
            </a:r>
          </a:p>
          <a:p>
            <a:pPr marL="457200" lvl="1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3. ด้านความสัมพันธ์กับผู้ปกครองและชุมชน</a:t>
            </a: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695325"/>
            <a:ext cx="10515600" cy="1325563"/>
          </a:xfrm>
        </p:spPr>
        <p:txBody>
          <a:bodyPr>
            <a:noAutofit/>
          </a:bodyPr>
          <a:lstStyle/>
          <a:p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 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 </a:t>
            </a:r>
            <a: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ความหมายของ ข้อตกลงในการพัฒนางาน </a:t>
            </a:r>
            <a:br>
              <a:rPr lang="th-TH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Preformance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Agreement</a:t>
            </a:r>
            <a:b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en-US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38200" y="1825625"/>
            <a:ext cx="10883900" cy="4351338"/>
          </a:xfrm>
        </p:spPr>
        <p:txBody>
          <a:bodyPr>
            <a:normAutofit/>
          </a:bodyPr>
          <a:lstStyle/>
          <a:p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</a:t>
            </a:r>
            <a:r>
              <a:rPr 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ข้อตกลงที่ข้าราชการครู ได้เสนอต่อผู้อำนวยการสถานศึกษา เพื่อแสดงเจตจำนงว่าภายในรอบการประเมิน </a:t>
            </a:r>
            <a:r>
              <a:rPr lang="th-TH" sz="3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จะพัฒนา ผลลัพธ์ การเรียนรู้ของผู้เรียน เพื่อให้ผู้เรียนมีความรู้ ทักษะ คุณลักษณะประจำวิชา คุณลักษณะอันพึงประสงค์ และสมรรถนะ ที่สำคัญตามหลักสูตร ให้สูงขึ้น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โดยสะท้อนให้เห็นถึงระดับการปฏิบัติ ที่คาดหวังของตำแหน่งและ</a:t>
            </a:r>
            <a:r>
              <a:rPr lang="th-TH" sz="3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ฐานะที่ดำรงอยู่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และสอดคล้องกับเป้าหมายและบริบทสถานศึกษา นโยบายของส่วนราชการและกระทรวงศึกษาธิการ โดย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ผู้อำนวยการสถานศึกษาได้เห็นชอบให้เป็นข้อตกลงในการพัฒนางาน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885647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50900" y="695324"/>
            <a:ext cx="10998200" cy="51085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Digital Performance Appraisal </a:t>
            </a:r>
            <a: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เรียกโดยย่อว่า </a:t>
            </a:r>
            <a:r>
              <a:rPr lang="en-US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DPA </a:t>
            </a:r>
            <a: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หมายความว่า ระบบการประเมินตำแหน่งและ</a:t>
            </a:r>
            <a:r>
              <a:rPr lang="th-TH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ฐานะของข้าราชการครูและบุคลากรทางการศึกษาแบบออนไลน์โดยใช้เทคโนโลยีดิจิตอลในการส่งผ่าน จัดการและประมวลผลข้อมูล การประเมินผลการปฏิบัติงานตามข้อตกลง ในการพัฒนางาน รวมทั้งหลักฐานประกอบการพิจารณาเพื่อให้ข้าราชการครูและบุคลากรทางการศึกษามี</a:t>
            </a:r>
            <a:r>
              <a:rPr lang="th-TH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ฐานะและเลื่อน</a:t>
            </a:r>
            <a:r>
              <a:rPr lang="th-TH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</a:t>
            </a:r>
            <a:endParaRPr lang="en-US" sz="44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520019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3265" y="1"/>
            <a:ext cx="123161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สี่เหลี่ยมผืนผ้า 3"/>
          <p:cNvSpPr/>
          <p:nvPr/>
        </p:nvSpPr>
        <p:spPr>
          <a:xfrm>
            <a:off x="4377128" y="0"/>
            <a:ext cx="1693888" cy="524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3316" y="0"/>
            <a:ext cx="1225005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35000" y="606424"/>
            <a:ext cx="11049000" cy="5362575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ข้อตกลงในการพัฒนางาน </a:t>
            </a:r>
            <a:r>
              <a:rPr lang="en-US" sz="48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Preformance</a:t>
            </a:r>
            <a:r>
              <a:rPr lang="en-US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Agreement :PA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องค์ประกอบของข้อตกลงในการพัฒนางาน</a:t>
            </a:r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ประกอบด้วยสองส่วนดังต่อไปนี้</a:t>
            </a:r>
          </a:p>
          <a:p>
            <a:endParaRPr lang="th-TH" sz="12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1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ข้อตกลงในการพัฒนางานตามมาตรฐานตำแหน่ง</a:t>
            </a:r>
          </a:p>
          <a:p>
            <a:pPr marL="0" indent="0">
              <a:buNone/>
            </a:pP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การปฏิบัติงานตาม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มาตรฐานตำแหน่งครู และมีภาระงานตามที่ ก.ค.ศ. กำหนด</a:t>
            </a:r>
          </a:p>
          <a:p>
            <a:pPr marL="0" indent="0">
              <a:buNone/>
            </a:pP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ผลการปฏิบัติงาน ด้านการจัดการเรียนรู้  ด้านการส่งเสริมและสนับสนุนการจัดการเรียนรู้ และด้านการพัฒนาตนเองและวิชาชีพ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07822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38200" y="644524"/>
            <a:ext cx="10515600" cy="5172075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2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ข้อตกลง ในการพัฒนางานที่เสนอเป็นประเด็นท้าทายในการพัฒนา ผลลัพธ์การเรียนรู้ของผู้เรียน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โดยครูแสดงให้เห็นถึงการปรับประยุกต์ แก้ไขปัญหาริเริ่ม  พัฒนา  คิดค้น ปรับเปลี่ยน หรือสร้างการเปลี่ยนแปลง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ทั้งนี้ข้อตกลงในการพัฒนางานต้องมีความสอดคล้องกับเป้าหมายและบริบทสถานศึกษา นโยบายของส่วนราชการและกระทรวงศึกษาธิการ</a:t>
            </a:r>
          </a:p>
          <a:p>
            <a:endParaRPr lang="th-TH" sz="20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การจัดทำข้อตกลงในการพัฒนางาน</a:t>
            </a:r>
          </a:p>
          <a:p>
            <a:r>
              <a:rPr lang="th-TH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ให้ข้าราชการครูจะทำข้อตกลงในการพัฒนางาน </a:t>
            </a:r>
            <a:r>
              <a:rPr lang="th-TH" sz="3600" b="1" u="sng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ตามแบบที่ ก.ค.ศ. กำหนด ทุกปีงบประมาณ เสนอต่อผู้อำนวยการสถานศึกษา เพื่อพิจารณาให้ความเห็นชอบ</a:t>
            </a:r>
          </a:p>
          <a:p>
            <a:r>
              <a:rPr lang="th-TH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กรณีที่ข้าราชการครูย้ายระหว่างปีงบประมาณให้จัดทำข้อตกลง ในการพัฒนางานกับผู้อำนวยการสถานศึกษาคนใหม่</a:t>
            </a:r>
            <a:endParaRPr lang="en-US" sz="3600" b="1" dirty="0">
              <a:solidFill>
                <a:schemeClr val="bg2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394974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ตัวยึดเนื้อหา 3" descr="919BED2A-E9BE-49CC-B05E-ACE93D364B9C-1024x1002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74059" y="660214"/>
            <a:ext cx="10515600" cy="43513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44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คณะกรรมการประเมิน </a:t>
            </a:r>
            <a:r>
              <a:rPr lang="en-US" sz="44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44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en-US" sz="44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44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ท่าน  กรณี(ชำนาญการพิเศษ)</a:t>
            </a:r>
            <a:endParaRPr lang="en-US" sz="44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ประธานคือ ผู้อำนวยการสถานศึกษา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กรรมการจำนวน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ท่าน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ศึกษานิเทศก์ (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.3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อาจารย์มหาวิทยาลัย (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ผศ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ขึ้นไป)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ครูต่างโรงเรียน (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.3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ผู้ทรงคุณวุฒินอกโรงเรียน 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ประเมินตาม มาตรฐานตำแหน่ง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ฐานะครูแต่ละคน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ผู้อำนวยการรับผิดชอบระบบ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DPA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(ระบบอิเล็กทรอนิกส์ในการส่งผลงานยื่นขอ</a:t>
            </a:r>
            <a:r>
              <a:rPr lang="th-TH" sz="40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ฐานะตาม ว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9/2564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4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ผ่านเกณฑ์ คือ ได้คะแนนไม่ต่ำกว่าร้อยละ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70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จากคณะกรรมการประเมินทุกคน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3700" y="263524"/>
            <a:ext cx="11549484" cy="65944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54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การนับวงรอบ ระบบ ว.</a:t>
            </a:r>
            <a:r>
              <a:rPr lang="en-US" sz="5400" b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</a:t>
            </a:r>
          </a:p>
          <a:p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 1 พฤษภาคม 2564 </a:t>
            </a:r>
            <a:r>
              <a:rPr lang="th-TH" sz="36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ก.ค.ศ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ประกาศใช้หลักเกณฑ์ใหม่</a:t>
            </a:r>
            <a:endParaRPr lang="th-TH" sz="32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จากนั้นวันที่ 1 ตุลาคม 2564 </a:t>
            </a:r>
            <a:r>
              <a:rPr lang="th-TH" sz="3600" b="1" u="sng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คุณครูทุกคนต้องเริ่มทำเกณฑ์ </a:t>
            </a:r>
            <a:r>
              <a:rPr lang="en-US" sz="3600" b="1" u="sng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  </a:t>
            </a:r>
            <a:r>
              <a:rPr lang="th-TH" sz="3600" b="1" u="sng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โดยรอบการประเมิน</a:t>
            </a:r>
            <a:endParaRPr lang="th-TH" sz="3200" b="1" u="sng" dirty="0">
              <a:solidFill>
                <a:srgbClr val="FFC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รอบที่ 1 จะอยู่ระหว่างวันที่ 1 ตุลาคม 2564 ถึงวันที่ 30 กันยายน 2565 </a:t>
            </a:r>
          </a:p>
          <a:p>
            <a:r>
              <a:rPr lang="th-TH" sz="32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รอบการประเมินรอบที่ 2 จะอยู่ระหว่างวันที่ 30 กันยายน 2565 ถึงวันที่ 30 กันยายน 2566 </a:t>
            </a:r>
          </a:p>
          <a:p>
            <a:r>
              <a:rPr lang="th-TH" sz="32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รอบการประเมินรอบที่ 3 จะอยู่ระหว่างวันที่ 30 กันยายน 2566 ถึงวันที่ 30 กันยายน 2567</a:t>
            </a:r>
          </a:p>
          <a:p>
            <a:r>
              <a:rPr lang="th-TH" sz="32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รอบการประเมินรอบที่ 4 จะอยู่ระหว่างวันที่ 30 กันยายน 2567 ถึง 30 กันยายน 2568</a:t>
            </a:r>
            <a:endParaRPr lang="en-US" sz="3200" b="1" dirty="0">
              <a:solidFill>
                <a:schemeClr val="bg2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08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56129" y="73193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3) มาตรฐานการปฏิบัติ</a:t>
            </a:r>
            <a:r>
              <a:rPr lang="th-TH" sz="4800" b="1" u="sng" dirty="0">
                <a:latin typeface="TH SarabunPSK" pitchFamily="34" charset="-34"/>
                <a:cs typeface="TH SarabunPSK" pitchFamily="34" charset="-34"/>
              </a:rPr>
              <a:t>ตน</a:t>
            </a: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 (ของเดิม 5 จรรยาบรรณ)</a:t>
            </a:r>
          </a:p>
          <a:p>
            <a:pPr marL="457200" lvl="1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1. จรรยาบรรณต่อตนเอง</a:t>
            </a:r>
          </a:p>
          <a:p>
            <a:pPr marL="457200" lvl="1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2. จรรยาบรรณต่อวิชาชีพ</a:t>
            </a:r>
          </a:p>
          <a:p>
            <a:pPr marL="457200" lvl="1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3. จรรยาบรรณต่อผู้รับบริการ</a:t>
            </a:r>
          </a:p>
          <a:p>
            <a:pPr marL="457200" lvl="1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4. จรรยาบรรณต่อผู้ร่วมประกอบวิชาชีพ</a:t>
            </a:r>
          </a:p>
          <a:p>
            <a:pPr marL="457200" lvl="1" indent="0">
              <a:buNone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5. จรรยาบรรณต่อสังคม</a:t>
            </a:r>
          </a:p>
          <a:p>
            <a:pPr marL="457200" lvl="1" indent="0">
              <a:buNone/>
            </a:pP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  <a:p>
            <a:pPr marL="457200" lvl="1" indent="0">
              <a:buNone/>
            </a:pP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https://www.nonstopnu.com/2019/07/22/ethics_of_teaching_profession/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891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161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022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011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940"/>
            <a:ext cx="12191999" cy="686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887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545" y="717176"/>
            <a:ext cx="12215545" cy="526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297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6511" y="0"/>
            <a:ext cx="12358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603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98161" y="258366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วิธีการ ขอเลื่อน</a:t>
            </a:r>
            <a:r>
              <a:rPr lang="th-TH" sz="60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ฐานะ แบบ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DPA</a:t>
            </a:r>
            <a:endParaRPr lang="th-TH" sz="6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ตัวยึดเนื้อหา 3" descr="9B4F23D6-A596-4C19-8147-B195FFCC67D0-1024x1024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 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https://www.kruchiangrai.net/2021/02/02/%E0%B8%81%E0%B8%A3%E0%B8%93%E0%B8%B5%E0%B8%A8%E0%B8%B6%E0%B8%81%E0%B8%A9%E0%B8%B2-%E0%B8%A721-%E0%B8%AA%E0%B8%B9%E0%B9%88-%E0%B8%A7pa-%E0%B8%AD%E0%B8%A2%E0%B9%88%E0%B8%B2%E0%B8%87%E0%B9%84%E0%B8%A3/</a:t>
            </a:r>
          </a:p>
        </p:txBody>
      </p:sp>
    </p:spTree>
    <p:extLst>
      <p:ext uri="{BB962C8B-B14F-4D97-AF65-F5344CB8AC3E}">
        <p14:creationId xmlns:p14="http://schemas.microsoft.com/office/powerpoint/2010/main" val="4163129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จากอดีต  ถึง </a:t>
            </a:r>
            <a:r>
              <a:rPr lang="en-US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26  </a:t>
            </a:r>
            <a:r>
              <a:rPr lang="th-TH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มกราคม  </a:t>
            </a:r>
            <a:r>
              <a:rPr lang="en-US" sz="7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</a:t>
            </a:r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4007" y="1630042"/>
            <a:ext cx="9084040" cy="522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126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22300" y="522105"/>
            <a:ext cx="11569700" cy="5629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 กำหนดให้มีการประเมิน 2 ด้าน</a:t>
            </a:r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       </a:t>
            </a:r>
          </a:p>
          <a:p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ด้านที่ 1 ด้านทักษะการจัดการเรียนรู้และการจัดการชั้นเรียน พิจารณาจาก                   </a:t>
            </a:r>
          </a:p>
          <a:p>
            <a:pPr lvl="1"/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1) แผนการจัดการเรียนรู้ ที่ใช้จัดการเรียนรู้                  </a:t>
            </a:r>
          </a:p>
          <a:p>
            <a:pPr lvl="1"/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2) ไฟล์</a:t>
            </a:r>
            <a:r>
              <a:rPr lang="th-TH" sz="32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วีดิ</a:t>
            </a:r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ทัศน์ที่แสดงให้เห็นถึงสภาพปัญหา ที่มาหรือแรงบันดาลใจในการจัดการเรียนรู้ตาม</a:t>
            </a:r>
            <a:r>
              <a:rPr 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</a:t>
            </a:r>
            <a:r>
              <a:rPr 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</a:p>
          <a:p>
            <a:pPr marL="457200" lvl="1" indent="0">
              <a:buNone/>
            </a:pPr>
            <a:endParaRPr lang="th-TH" sz="32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ด้านที่ 2 ด้านผลลัพธ์การเรียนรู้ของผู้เรียน </a:t>
            </a:r>
          </a:p>
          <a:p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สำหรับ</a:t>
            </a:r>
            <a:r>
              <a:rPr lang="th-TH" sz="36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ฐานะครูเชี่ยวชาญและครูเชี่ยวชาญพิเศษ จะมีการประเมินด้านที่ 3 คือ ด้านผลงานทางวิชาการด้วย 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23285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48553" y="839507"/>
            <a:ext cx="10515600" cy="4351338"/>
          </a:xfrm>
        </p:spPr>
        <p:txBody>
          <a:bodyPr>
            <a:noAutofit/>
          </a:bodyPr>
          <a:lstStyle/>
          <a:p>
            <a:r>
              <a:rPr lang="th-TH" sz="4000" b="1" u="sng" dirty="0">
                <a:latin typeface="TH SarabunPSK" pitchFamily="34" charset="-34"/>
                <a:cs typeface="TH SarabunPSK" pitchFamily="34" charset="-34"/>
              </a:rPr>
              <a:t>คุณสมบัติ (นับถึงวันที่ยื่นขอ)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กรณีลดระยะเวลาไม่ได้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ดำรงตำแหน่ง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ฐานะเดิมมาแล้วไม่น้อยกว่า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ปีติดต่อกัน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พัฒนางานตามข้อตกลง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ในตำแหน่ง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ฐานะเดิมย้อนหลัง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รอบ ผลการประเมินไม่ต่ำกว่าร้อยละ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70</a:t>
            </a:r>
          </a:p>
          <a:p>
            <a:pPr lvl="0"/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มีวินัยคุณธรรม จริยธรรม และจรรยาบรรณวิชาชีพ ไม่เคยถูกลงโทษทางวินัย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ไม่เคยถูกวินิจฉัยชี้ขาดทางจรรยาบรรณวิชาชีพ หนักกว่าโทษภาคทัณฑ์ ย้อนหลัง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  <a:endParaRPr lang="en-US" sz="4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49300" y="1063625"/>
            <a:ext cx="10515600" cy="4351338"/>
          </a:xfrm>
        </p:spPr>
        <p:txBody>
          <a:bodyPr>
            <a:noAutofit/>
          </a:bodyPr>
          <a:lstStyle/>
          <a:p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การยื่นคำขอ ให้ยื่นคำขอและหลักฐานประกอบการประเมินผ่านระบบการประเมิน</a:t>
            </a:r>
            <a:r>
              <a:rPr lang="th-TH" sz="40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วิทยฐานะดิจิทัล</a:t>
            </a:r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Digital Performance Appraisal : DPA)         </a:t>
            </a:r>
          </a:p>
          <a:p>
            <a:endParaRPr lang="en-US" sz="24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เกณฑ์การตัดสิน ในแต่ละด้านต้องได้คะแนนจากกรรมการแต่ละคน ไม่ต่ำกว่าร้อยละ 65 สำหรับการขอมี</a:t>
            </a:r>
            <a:r>
              <a:rPr lang="th-TH" sz="40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ฐานะครูชำนาญการ ไม่ต่ำกว่าร้อยละ 70 ร้อยละ 75 และร้อยละ 80 สำหรับการขอเลื่อนเป็น</a:t>
            </a:r>
            <a:r>
              <a:rPr lang="th-TH" sz="40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ฐานะครูชำนาญการพิเศษ ครูเชี่ยวชาญ และครูเชี่ยวชาญพิเศษ ตามลำดับ</a:t>
            </a:r>
          </a:p>
          <a:p>
            <a:endParaRPr lang="en-US" sz="4000" b="1" dirty="0">
              <a:solidFill>
                <a:schemeClr val="accent4">
                  <a:lumMod val="40000"/>
                  <a:lumOff val="6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990438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0270" y="839508"/>
            <a:ext cx="10744200" cy="4351338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ผู้ที่มีคุณสมบัติตามหลักเกณฑ์เดิม (ว 17 , ว 21) สามารถดำเนินการคู่ขนานโดยยื่นคำขอตามหลักเกณฑ์เดิมได้ถึงวันที่ 30 กันยายน 2565 และผู้ที่ประสงค์จะยื่นประเมินตามหลักเกณฑ์ใหม่ สามารถยื่นได้ตั้งแต่เดือนตุลาคม 2564 เป็นต้นไป </a:t>
            </a:r>
            <a:r>
              <a:rPr lang="en-US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10013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ผลการประชุมคณะกรรมการข้าราชการครูและบุคลากรทางการศึกษา (ก.ค.ศ.) ครั้งที่ </a:t>
            </a:r>
            <a:r>
              <a:rPr lang="en-US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7/2564 </a:t>
            </a:r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ในวันพฤหัสบดีที่ </a:t>
            </a:r>
            <a:r>
              <a:rPr lang="en-US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29 </a:t>
            </a:r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กรกฎาคม </a:t>
            </a:r>
            <a:r>
              <a:rPr lang="en-US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 </a:t>
            </a:r>
            <a:endParaRPr lang="th-TH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199" y="1825625"/>
            <a:ext cx="10794167" cy="4351338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หลักการ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      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เพื่อลดความซ้ำซ้อนจากการประเมิน ลดภาระงานของข้าราชการครูและบุคลากรทางการศึกษา ลดภาระด้านงบประมาณภาครัฐ รวมทั้งเกิดการเชื่อมโยง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การกันระหว่างการประเมินแต่ละระบบ ดังนั้น จึงกำหนดรูปแบบการประเมินที่ใช้ตัวชี้วัดเดียวกัน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เพื่อให้สามารถนำผลการประเมินมาใช้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ทั้งในการประเมินเพื่อให้มีและเลื่อน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ฐานะ  การประเมินเพื่อคง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ฐานะ  รวมทั้งการประเมินผลการปฏิบัติงานเพื่อเลื่อนเงินเดือน</a:t>
            </a:r>
            <a:endParaRPr lang="en-US" sz="3600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72885" y="649967"/>
            <a:ext cx="10604863" cy="5489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เน้นระบบการประเมินแบบ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Performance-based Appraisal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เป็นหลัก โดยใช้ระบบการประเมินแบบ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Result-based Appraisal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ร่วมด้วย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กำหนดให้ข้าราชการครูและบุคลากรทางการศึกษาทุกคน (ยกเว้นตำแหน่งครูผู้ช่วย) ต้อง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จัดทำข้อตกลงในการพัฒนางานทุกปีงบประมาณเสนอต่อผู้บังคับบัญชา 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ข้อตกลงประกอบด้วย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ส่วน ได้แก่ ส่วนที่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ข้อตกลงในการพัฒนางานตามมาตรฐานตำแหน่ง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ส่วนที่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ข้อตกลงในการพัฒนางานที่เสนอเป็นประเด็นท้าทายในการพัฒนางานของแต่ละตำแหน่ง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u="sng" dirty="0">
                <a:latin typeface="TH SarabunPSK" pitchFamily="34" charset="-34"/>
                <a:cs typeface="TH SarabunPSK" pitchFamily="34" charset="-34"/>
              </a:rPr>
              <a:t>โดยข้าราชการครูและบุคลากรทางการศึกษาแต่ละคนต้องปฏิบัติงานให้ได้ตามระดับการปฏิบัติที่คาดหวังตามตำแหน่งและ</a:t>
            </a:r>
            <a:r>
              <a:rPr lang="th-TH" sz="3600" b="1" u="sng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u="sng" dirty="0">
                <a:latin typeface="TH SarabunPSK" pitchFamily="34" charset="-34"/>
                <a:cs typeface="TH SarabunPSK" pitchFamily="34" charset="-34"/>
              </a:rPr>
              <a:t>ฐานะของตนเอง ซึ่งในส่วนของการประเมินผลการปฏิบัติงานนั้น ผลการประเมินข้อตกลงการพัฒนางานจะนำมาใช้พิจารณาผลการประเมิน</a:t>
            </a:r>
            <a:br>
              <a:rPr lang="en-US" sz="3600" b="1" dirty="0">
                <a:latin typeface="TH SarabunPSK" pitchFamily="34" charset="-34"/>
                <a:cs typeface="TH SarabunPSK" pitchFamily="34" charset="-34"/>
              </a:rPr>
            </a:b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90451" y="636904"/>
            <a:ext cx="10435046" cy="53328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องค์ประกอบการประเมิน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ในการประเมินผลการปฏิบัติงานของข้าราชการครูและบุคลากรทางการศึกษากำหนดองค์ประกอบการประเมิน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ข้อ ดังนี้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องค์ประกอบที่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การประเมินประสิทธิภาพและประสิทธิผลการปฏิบัติงาน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  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        (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เน้นการประเมินผลการปฏิบัติงานตามมาตรฐานตำแหน่ง)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80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คะแนน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องค์ประกอบที่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การประเมินการมีส่วนร่วมในการพัฒนาการศึกษา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        (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เน้นการประเมินการมีส่วนร่วมกับหน่วยงานของตนเอง)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  10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คะแนน</a:t>
            </a:r>
          </a:p>
          <a:p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องค์ประกอบที่ 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การประเมินการปฏิบัติตนในการรักษาวินัย คุณธรรม จริยธรรมและจรรยาบรรณวิชาชีพ       (เน้นการประเมินพฤติกรรมและการปฏิบัติตน)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10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คะแนน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เครื่องมือ</a:t>
            </a:r>
            <a:br>
              <a:rPr lang="en-US" dirty="0">
                <a:latin typeface="TH SarabunPSK" pitchFamily="34" charset="-34"/>
                <a:cs typeface="TH SarabunPSK" pitchFamily="34" charset="-34"/>
              </a:rPr>
            </a:b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การประเมินข้อตกลงในการพัฒนางานเพื่อให้มีหรือเลื่อน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 (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PA)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การคง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 และการประเมินผลการปฏิบัติงานเพื่อเลื่อนเงินเดือน ใช้ตัวชี้วัดในการประเมินชุดเดียวกัน ซึ่งกำหนดจากงานตามมาตรฐานตำแหน่ง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    </a:t>
            </a:r>
            <a:endParaRPr lang="en-US" sz="4000" dirty="0">
              <a:latin typeface="TH SarabunPSK" pitchFamily="34" charset="-34"/>
              <a:cs typeface="TH SarabunPSK" pitchFamily="34" charset="-34"/>
            </a:endParaRPr>
          </a:p>
          <a:p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02341" y="373342"/>
            <a:ext cx="10515600" cy="4351338"/>
          </a:xfrm>
        </p:spPr>
        <p:txBody>
          <a:bodyPr>
            <a:noAutofit/>
          </a:bodyPr>
          <a:lstStyle/>
          <a:p>
            <a:r>
              <a:rPr lang="th-TH" sz="4000" b="1" u="sng" dirty="0">
                <a:latin typeface="TH SarabunPSK" pitchFamily="34" charset="-34"/>
                <a:cs typeface="TH SarabunPSK" pitchFamily="34" charset="-34"/>
              </a:rPr>
              <a:t>ผู้ยื่นคำขอ ต้องผ่านการประเมิน ประกอบด้วย 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ด้านที่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ด้านทักษะการจัดการเรียนรู้และการจัดการชั้นเรียนพิจารณาจาก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แผนการจัดการเรียนรู้ที่ใช้ตาม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(คลิป) ใช้สอนจริงตามช่วงที่ดำรงตำแหน่ง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จำนวน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2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ไฟล์ ประกอบด้วย 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การสอน แสดงให้เห็นระดับมาตรฐาน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ฐานะ สอดคล้องกับแผนฯ ในข้อ (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แสดงสภาพปัญหา ที่มา แรงบันดาลใจในการจัดการเรียนรู้ตามข้อ (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74059" y="624354"/>
            <a:ext cx="10515600" cy="4351338"/>
          </a:xfrm>
        </p:spPr>
        <p:txBody>
          <a:bodyPr>
            <a:noAutofit/>
          </a:bodyPr>
          <a:lstStyle/>
          <a:p>
            <a:pPr lvl="0"/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ด้านที่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ด้านการส่งเสริมและสนับสนุนการจัดการเรียนรู้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ผลลัพธ์การเรียนรู้ของผู้เรียนพิจารณาจาก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ผลงาน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ผลการปฏิบัติของผู้เรียนภายหลังจากการจัดการเรียนรู้ ตามไฟล์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ข้อ (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ด้านที่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ด้านการพัฒนาตนเองและวิชาชีพ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ผลงานทางวิชาการ (เฉพาะ 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.4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.5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) 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พิจารณาจาก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งานวิจัยเกี่ยวกับการจัดการเรียนรู้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นวัตกรรมการเรียนรู้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6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มาตรฐานตำแหน่ง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ตำแหน่ง ในสถานศึกษา</a:t>
            </a:r>
          </a:p>
          <a:p>
            <a:pPr lvl="1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ครูผู้ช่วย</a:t>
            </a:r>
          </a:p>
          <a:p>
            <a:pPr lvl="1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ครู</a:t>
            </a:r>
          </a:p>
          <a:p>
            <a:pPr lvl="1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รอง ผู้อำนวยการสถานศึกษา</a:t>
            </a:r>
          </a:p>
          <a:p>
            <a:pPr lvl="1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ผู้อำนวยการสถานศึกษา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4412" y="965013"/>
            <a:ext cx="10515600" cy="4351338"/>
          </a:xfrm>
        </p:spPr>
        <p:txBody>
          <a:bodyPr>
            <a:normAutofit/>
          </a:bodyPr>
          <a:lstStyle/>
          <a:p>
            <a:r>
              <a:rPr lang="th-TH" sz="4400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</a:t>
            </a:r>
            <a:r>
              <a:rPr lang="en-US" sz="4400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17/2552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 lvl="0"/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บรรจุและแต่งตั้งก่อนวันที่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กรกฎาคม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2560 </a:t>
            </a:r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ยังไม่ได้ยื่นคำขอในช่วงเปลี่ยนผ่าน ว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21/2560 </a:t>
            </a:r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มาก่อน</a:t>
            </a:r>
            <a:endParaRPr lang="en-US" sz="4400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มีคุณสมบัติครบถ้วนภายในวันที่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2565 </a:t>
            </a:r>
          </a:p>
          <a:p>
            <a:pPr lvl="0"/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ยื่นขอภายในวันที่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4400" dirty="0"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4400" dirty="0">
                <a:latin typeface="TH SarabunPSK" pitchFamily="34" charset="-34"/>
                <a:cs typeface="TH SarabunPSK" pitchFamily="34" charset="-34"/>
              </a:rPr>
              <a:t>2565</a:t>
            </a:r>
          </a:p>
          <a:p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20271" y="696072"/>
            <a:ext cx="10515600" cy="4351338"/>
          </a:xfrm>
        </p:spPr>
        <p:txBody>
          <a:bodyPr>
            <a:normAutofit/>
          </a:bodyPr>
          <a:lstStyle/>
          <a:p>
            <a:r>
              <a:rPr lang="th-TH" sz="60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</a:t>
            </a:r>
            <a:r>
              <a:rPr lang="en-US" sz="6000" b="1" u="sng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21/2560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 lvl="0"/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บรรจุและแต่งตั้งก่อนวันที่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2564</a:t>
            </a:r>
          </a:p>
          <a:p>
            <a:pPr lvl="0"/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มีคุณสมบัติครบถ้วนภายในวันที่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2565 </a:t>
            </a:r>
          </a:p>
          <a:p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ยื่นขอภายในวันที่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2565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30624" y="911225"/>
            <a:ext cx="10851776" cy="4351338"/>
          </a:xfrm>
        </p:spPr>
        <p:txBody>
          <a:bodyPr>
            <a:normAutofit/>
          </a:bodyPr>
          <a:lstStyle/>
          <a:p>
            <a:pPr lvl="0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ช่วงเปลี่ยนผ่าน ครูที่ทำ ว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17/2552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และ ว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21/2560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แล้ว ต้องการทำ ว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9/2564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หรือคุณสมบัติไม่ครบตาม ว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9/2564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สามารถนับระยะเวลา</a:t>
            </a:r>
            <a:r>
              <a:rPr lang="th-TH" sz="4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รวมกันได้</a:t>
            </a:r>
            <a:endParaRPr lang="en-US" sz="44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4412" y="660213"/>
            <a:ext cx="10515600" cy="4351338"/>
          </a:xfrm>
        </p:spPr>
        <p:txBody>
          <a:bodyPr>
            <a:noAutofit/>
          </a:bodyPr>
          <a:lstStyle/>
          <a:p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 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17/2552 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ยื่นขอปีงบประมาณ พ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.2566 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2565 – 30 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2566</a:t>
            </a:r>
            <a:r>
              <a:rPr lang="th-TH" sz="32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u="sng" dirty="0">
                <a:latin typeface="TH SarabunPSK" pitchFamily="34" charset="-34"/>
                <a:cs typeface="TH SarabunPSK" pitchFamily="34" charset="-34"/>
              </a:rPr>
              <a:t>เอกสาร</a:t>
            </a:r>
            <a:r>
              <a:rPr lang="en-US" sz="3200" b="1" u="sng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200" b="1" u="sng" dirty="0">
                <a:latin typeface="TH SarabunPSK" pitchFamily="34" charset="-34"/>
                <a:cs typeface="TH SarabunPSK" pitchFamily="34" charset="-34"/>
              </a:rPr>
              <a:t>หลักฐาน ดังนี้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รายงานผลการพัฒนาคุณภาพผู้เรียน (ด้านที่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หรือด้านที่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ส่วนที่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 ปีการศึกษา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2562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2563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(ไฟล์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PDF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 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ผลการพัฒนาตามข้อตกลง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(ไฟล์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PDF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แผนการจัดการเรียนรู้ที่เหมือนกับไฟล์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 (ไฟล์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PDF1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ไฟล์)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ที่สอนเหมือนกับแผนการจัดการเรียนรู้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ที่แสดงสภาพปัญหา ที่มา แรงบันดาลใจในการจัดการเรียนรู้ตามแผนการจัดการเรียนรู้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ผลลัพธ์การเรียนรู้ของผู้เรียน ไม่เกิน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ผลงานทางวิชาการไฟล์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PDF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(เฉพาะ 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.4 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และคศ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.5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48554" y="445060"/>
            <a:ext cx="10515600" cy="43513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21/2560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ยื่นขอปีงบประมาณ พ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.2566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2565 – 30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2566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36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เอกสาร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หลักฐาน ดังนี้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วฐ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.2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ปีการศึกษา ปีการศึกษาใดก็ได้ที่ผ่านเกณฑ์(ไฟล์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PDF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ผลการพัฒนาตามข้อตกลง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ปีงบประมาณ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2565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(ไฟล์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PDF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แผนการจัดการเรียนรู้ที่เหมือนกับไฟล์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(ไฟล์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PDF1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ที่สอนเหมือนกับแผนการจัดการเรียนรู้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วิดีทัศน์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ที่แสดงสภาพปัญหา ที่มา แรงบันดาลใจในการจัดการเรียนรู้ตามแผนการจัดการเรียนรู้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ผลลัพธ์การเรียนรู้ของผู้เรียน ไม่เกิน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ไฟล์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ผลงานทางวิชาการไฟล์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PDF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(เฉพาะ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.4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และคศ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.5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235528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บันทึกข้อตกลง   ตาม ว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9 </a:t>
            </a: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ทำอย่างไร</a:t>
            </a:r>
            <a:b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วันที่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ตุลาคม </a:t>
            </a:r>
            <a:r>
              <a:rPr lang="en-US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  </a:t>
            </a: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เริ่มบังคับใช้</a:t>
            </a:r>
            <a:b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ทำแล้วยัง</a:t>
            </a:r>
            <a:b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ผอ.นัดส่งวันไหน</a:t>
            </a:r>
            <a:b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รายละเอียดเป็นอย่างไร</a:t>
            </a:r>
            <a:endParaRPr lang="en-US" sz="6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32774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สิ่งที่ควรทบทวน ตั้งแต่ </a:t>
            </a:r>
            <a:r>
              <a:rPr lang="en-US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ต.ค. </a:t>
            </a:r>
            <a:r>
              <a:rPr lang="en-US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</a:t>
            </a:r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 -  </a:t>
            </a:r>
            <a:r>
              <a:rPr lang="en-US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ก.ย.</a:t>
            </a:r>
            <a:r>
              <a:rPr lang="en-US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2565</a:t>
            </a:r>
            <a:endParaRPr lang="th-TH" sz="48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200" y="1445615"/>
            <a:ext cx="10515600" cy="435133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ได้สอนวิชาอะไร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ต้องจัดทำแผนการจัดการเรียนรู้ กี่แผน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ย่อยเนื้อหาอย่างไร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ทำแผนการจัดการเรียนรู้แล้วยัง  เสนออนุมัติ รึยัง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เนื้อหา ตอนใด  แผนใดที่คิดว่าถนัดที่สุด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สื่อ มี พอ เหมาะสม หรือไม่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วัดผลอย่างไร เครื่องมืออะไร</a:t>
            </a:r>
          </a:p>
          <a:p>
            <a:pPr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เลือกแผนการจัดการเรียนรู้ใด นักเรียนห้องใน  ถ่ายวีดีโอ </a:t>
            </a:r>
          </a:p>
          <a:p>
            <a:pPr>
              <a:buNone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th-TH" sz="7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กรณีศึกษา ตาม ว.</a:t>
            </a:r>
            <a:r>
              <a:rPr lang="en-US" sz="7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PA</a:t>
            </a:r>
            <a:endParaRPr lang="th-TH" sz="7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 กลุ่มที่ 1 กลุ่มครูผู้ช่วย</a:t>
            </a:r>
            <a:endParaRPr lang="th-TH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	ในขณะนี้ สิ่งที่ครูต้องทำคือ ประเมินอย่างเข้ม ทั้ง 4 ครั้งให้ผ่าน และเมื่อผ่านวันใด หรือครบรอบ การเป็นครูผู้ช่วย 2 ปีเมื่อใด ก็ให้ยื่นแบบบันทึกข้อตกลง หรือ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กับ ผอ.โรงเรียนทันที และเก็บงานตามที่ได้ทำ บันทึกข้อตกลงไว้ คือ 15 ตัวชี้วัด และประเด็นท้าทาย พร้อมทั้ง ขอรับการประเมินรายปีเมื่อสิ้นปีงบประมาณที่ยื่น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ไว้</a:t>
            </a:r>
            <a:br>
              <a:rPr lang="th-TH" sz="36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ดังนั้นครูผู้ช่วยขณะนี้ ไม่ต้องสนใจ ว.ใดๆ ก่อนหน้านี้ ไม่ว่าจะเป็น ว.17 หรือ ว.21 คุณครูไม่ได้ใช้ครับ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ใช้ ว.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เพียว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ๆ</a:t>
            </a: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กลุ่มที่ 2 กลุ่มครูที่ครอง </a:t>
            </a:r>
            <a:r>
              <a:rPr lang="th-TH" sz="48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1 ณ เวลานี้ ค่อนข้าง ละเอียดอ่อนและมีหลากหลายกลุ่ม </a:t>
            </a:r>
            <a:endParaRPr lang="th-TH" sz="4800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2.1 กลุ่ม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บรรจุก่อน 5 ก.ค. 60 มีวุฒิปริญญาตรีและนับถึงวันที่ 30 ก.ย. 65 แล้ว ครอง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ครบ 6 ปี แต่ไม่เกิน 7 ปี กลุ่มนี้ ส่ง ว.17 แบบ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เพียว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ได้ และต้องส่งให้แล้วเสร็จหลังครบ 6 ปี และต้องส่งให้แล้วเสร็จก่อนวันที่ 30 ก.ย. 65 และส่งก่อนที่จะครบ 7 ปี (เหตุผลที่ส่งก่อนครบ 7 ปีคือช่วงเปลี่ยนผ่าน ว.21 กล่าวว่า ต้องส่ง แบบ ว.17 เดิมให้แล้วเสร็จภายใน 1 ปีหลังวันมีสิทธิ์ยื่น ว.17 แต่หากใครครอง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ครบ 7 ปีแล้ว</a:t>
            </a:r>
            <a:br>
              <a:rPr lang="th-TH" sz="36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ก่อนวันที่ 30 ก.ย. 65 และยังไม่ได้ส่ง ว.17 ถือว่าหมดสิทธิ์การ ส่ง ว.17 ช่วงเปลี่ยนผ่านครับ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912" y="0"/>
            <a:ext cx="4785215" cy="685800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025" y="0"/>
            <a:ext cx="4790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8179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66948" y="982477"/>
            <a:ext cx="10515600" cy="4351338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2.2 กลุ่ม </a:t>
            </a: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1 บรรจุก่อน 5 ก.ค. 60  มีวุฒิปริญญาโท แบบลดเวลาได้ ตาม ว. 26 และ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ครอง </a:t>
            </a:r>
            <a:r>
              <a:rPr lang="th-TH" sz="40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1 ครบ 4 ปี ก่อน 30 ก.ย.65 แต่ไม่เกิน 5 ปี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สามารถส่ง ว.17 แบบลดเวลาได้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ภายใน 30 ก.ย. 65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แต่หากเกิน 5 ปี แล้วยังไม่ได้ส่ง แม้จะไม่เกินวันที่ 30 ก.ย. 65 ก็หมดสิทธิ์ในการส่งแบบ ว.17 เพราะ ว.21 กำหนด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3771" y="744971"/>
            <a:ext cx="10581904" cy="494331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2.3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กลุ่ม 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ไม่ว่าจะบรรจุก่อนหรือหลัง 5 ก.ค. 60 ก็ตาม เมื่อนับเวลาถึง 30 ก.ย. 65 แล้ว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ครอง 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1 ครบหรือเกิน 5 ปี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และมีคุณสมบัติการยื่น ว. 21 สามารถเลือกยื่น ว.21 ได้ และต้องส่งให้ถึง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ศธจ.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ภายในวันที่ 30 ก.ย. 65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2.4 กลุ่ม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บรรจุก่อน 5 ก.ค. 60 แต่นับคุณสมบัติ ที่จะส่งแบบ ว.17 หรือ นับแบบ ว.21 คุณสมบัติไปครบ หลัง 30 ก.ย. 65 เช่น บรรจุ 1 พ.ค. 60 ได้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วันที่ 1 พ.ค. 62 แม้จะ เรียน ป.โทแบบลดเวลาได้ นับครอง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ครบ 4 ปี วันที่ 1 พ.ค. 66 ซึ่งเลย วันที่ 30 ก.ย. 65 ไปแล้ว ต้องส่งแบบ ว. 9 หรือ</a:t>
            </a:r>
            <a:br>
              <a:rPr lang="th-TH" sz="3600" b="1" dirty="0">
                <a:latin typeface="TH SarabunPSK" pitchFamily="34" charset="-34"/>
                <a:cs typeface="TH SarabunPSK" pitchFamily="34" charset="-34"/>
              </a:rPr>
            </a:b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ดังนั้น คนกลุ่มนี้ มีสิทธิ์เลือกใช้ ว.21 หรือ ว.17 ไปเชื่อมต่อ 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ได้ แล้วแต่ประสงค์</a:t>
            </a: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61951" y="495589"/>
            <a:ext cx="10515600" cy="435133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2.5 กลุ่ม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บรรจุหลัง 5 ก.ค. 60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กลุ่มนี้ ใช้ ว.21 เชื่อมต่อ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หรือ ว.9 เท่า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นั้นครั่บ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ใช้ ว.17 เชื่อมต่อไม่ได้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2.6 กลุ่ม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ที่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ครอง 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1 ตั้งแต่ วันที่ 1 ต.ค. 63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 เป็นต้นมา กลุ่มนี้ ไม่ต้องเก็บ ว.เดิม  เข้า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หรือ ว.9 เหตุผลก็คือ เมื่อได้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 วันที่ 1 ต.ค. 63 จะครอง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1 ครบ 4 ปี วันที่ 1 ต.ค. 67 ซึ่ง เมื่อถึงวันดังกล่าว มีผลการประเมิน ว.9 หรือ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ครบ 3 ปีแล้ว ไม่จำเป็นต้องใช้ ว.21 แม้แต่ปีเดียว หรือบางคนลดเวลาได้เหลือ 3 ปี ครบ 3 ปี เมื่อ 1 ต.ค. 66 ก็มีผลการประเมิน ว.9 หรือ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</a:t>
            </a:r>
            <a:br>
              <a:rPr lang="en-US" sz="36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ครบ 2 ปีตามเงื่อนไขแล้ว ไม่ต้องใช้ ว.21 เป็นต้นครับ</a:t>
            </a: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กลุ่มที่ 3 กลุ่มที่ ครอง </a:t>
            </a:r>
            <a:r>
              <a:rPr lang="th-TH" sz="48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2.3 4 ในตอนนี้</a:t>
            </a:r>
            <a:endParaRPr lang="th-TH" sz="4800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38200" y="1694996"/>
            <a:ext cx="10515600" cy="4351338"/>
          </a:xfrm>
        </p:spPr>
        <p:txBody>
          <a:bodyPr>
            <a:noAutofit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3.1 กลุ่มครอง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2,3,4 ในขณะนี้ กลุ่มนี้หมดสิทธิ์ส่ง แบบ ว.17 แล้ว จึงเหลือ ว.เดียวคือ ว.21 หากคุณสมบัติครบ ก่อน 1 ต.ค. 65 คือ ครอง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นั้นๆ ครบ 5 ปี หรือเกิน 5 ปีแล้ว สามารถส่ง ว.21 ได้ ภายใน วันที่ 30 ก.ย. 65 โดยส่งให้ถึง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ศธจ.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3.2 กลุ่มครอง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2,3,4 ครบ 5 ปี หลัง 30 ก.ย. 65 กลุ่มนี้ ใช้วิธีการเชื่อมต่ออย่างเดียวนะครับ และ ต้องใช้ ว.21 ไปเชื่อมต่อเท่านั้น </a:t>
            </a:r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ไม่สามารถใช้ ว.17 เชื่อมต่อได้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ใช้ผล ว.21 เชื่อมต่อได้ สูงสุด 2 ปี ต่ำสุด 1</a:t>
            </a:r>
            <a:br>
              <a:rPr lang="th-TH" b="1" dirty="0"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ปี และสามารถเลือกผลการ ประเมิน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วฐ.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2 ปีใดได้ที่มีสิทธิ์ประเมินและมีผลการประเมินผ่าน </a:t>
            </a:r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เช่นบางคนประเมิน ว.21 ปี 61-64 แต่เลือกใช้ 62-63 ได้</a:t>
            </a:r>
          </a:p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3.3 กลุ่มครอง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2,3,4 ตั้งแต่ 1 ต.ค. 63 เป็นต้นมา กลุ่มนี้จะเหมือนกลุ่ม 2.6 นะครับ คือ ไม่ต้องเก็บ ว.เดิม เก็บ ว.9 หรือ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PA 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อย่างเดียวนะครับ ไม่ต้องใช้ ผลการประเมิน ว.21 แม้แต่ปีเดียวครับ หลายคนแย้งว่า หากไม่ประเมิน ว.21 ไว้ ก็ จะเสียเวลา </a:t>
            </a:r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ก่อน 1 ต.ค. 64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ลองไปดูตามข้อ 2.6 อีก รอบ</a:t>
            </a:r>
          </a:p>
          <a:p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กลุ่มสุดท้าย กลุ่มรถไฟขบวนสุดท้าย</a:t>
            </a:r>
            <a:endParaRPr lang="th-TH" sz="4800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73826" y="2134383"/>
            <a:ext cx="10515600" cy="4351338"/>
          </a:xfrm>
        </p:spPr>
        <p:txBody>
          <a:bodyPr>
            <a:normAutofit/>
          </a:bodyPr>
          <a:lstStyle/>
          <a:p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กลุ่มนี้ ครอง 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คศ.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ต่างๆ เป็นเวลานานแล้ว ไม่ได้ส่ง ว.17 หรือ ว.21 เลย และขาดคุณสมบัติ ว.เดิม ทั้ง 2 แบบเรียบร้อยแล้ว </a:t>
            </a:r>
            <a:r>
              <a:rPr lang="th-TH" sz="4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ให้เก็บผล </a:t>
            </a:r>
            <a:r>
              <a:rPr lang="th-TH" sz="44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วฐ.</a:t>
            </a:r>
            <a:r>
              <a:rPr lang="th-TH" sz="4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2 ของ ว.21 จำนวน 2 ปี ไปเชื่อมต่อ 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จำนวน 1 ปี </a:t>
            </a:r>
            <a:r>
              <a:rPr lang="th-TH" sz="4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ส่งได้เร็วสุด 1 ต.ค. 65 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6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ถาม ตอบ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คลิปการสอน ค่อยส่ง ตอนมีคุณสมบัติ  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หรือ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ปีเพื่อ ขอเลื่อน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ฐานะ  ไม่ต้องส่ง ทุกปี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ภาษาต่างประเทศ  ที่จะนำมาลดเวลา มีหลาย ภาษา หลายสถาบัน เช่น  วิชาเอกภาษาอังกฤษต้องสูงกว่า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B2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แสดงว่าต้องผ่าน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C1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มีวัน หมดอายุ นะ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จบ  ป โท นานแล้ว เอามาใช้ได้  ถ้า วิชาเอก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ตร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งะ</a:t>
            </a:r>
          </a:p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ประเมินทุกปีงบ    แต่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DPA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ส่งเฉพาะปีที่ ขอเลื่อน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ฐานะ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หัวใจการประเมิน ตามสภาพจริง และบริบทของสถานศึกษา</a:t>
            </a: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ถาม ตอบ</a:t>
            </a:r>
            <a:endParaRPr lang="th-TH" sz="60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ว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17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ว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21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ไปต่อได้  แค่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กันยายน 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2565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ผู้ประเมิน ใน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DPA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จะประเมิน รวมไปเลย ทั้ง ว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17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DPA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ใครประเมินผลการปฏิบัติงาน  เพื่อเลื่อนเงินเดือน   ............. ผอ.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การแต่งตั้งกรรมการ ประเมิน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PA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อยู่ที่ ดุลยพินิจ ของ ผู้บริหารสถานศึกษา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ห้องเรียน ไม่ได้มีความหมาย แค่ ห้องสี่เหลี่ยมบนอาคาร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เลิกจัดนิทรรศการ </a:t>
            </a:r>
          </a:p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ไม่สนใจแฟ้ม แต่ สนใจผลที่คุณภาพ ผู้เรียน</a:t>
            </a:r>
          </a:p>
          <a:p>
            <a:pPr>
              <a:buNone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ตัวยึดเนื้อหา 3" descr="240376694_403999944681667_3192013905351224112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ตัวยึดเนื้อหา 3" descr="240870243_1220226968390866_2434032727893109171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223599"/>
          </a:xfr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ชวนคิด ชวนทำ  สำหรับครู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26625" y="1501534"/>
            <a:ext cx="10515600" cy="4351338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จะเปิดโอกาส ได้นำเสนอ และได้แสดง สมรรถนะ ที่สอดคล้องกับ วิสัยทัศน์ 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พันธ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กิจ เป้าประสงค์  กลยุทธ์สถานศึกษา ตามบริบทของสถานศึกษา</a:t>
            </a:r>
          </a:p>
          <a:p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จะทำให้เกิดค่านิยมใหม่เลิก จัดนิทรรศการ ไม่สนเกียรติบัตร แต่สนใจที่ 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ผลลัพท์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ที่เกี่ยวกับผู้เรียน</a:t>
            </a:r>
          </a:p>
          <a:p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ครูทีมี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ฐานะ แล้ว ต้องมีประเด็นท้าทาย ต่อเนื่อง สม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ฐานะ</a:t>
            </a:r>
          </a:p>
          <a:p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ของครู โรงเรียน ราชประชา    โรงเรียน เฉพาะ  ศูนย์การศึกษาพิเศษ  ฟ้าใส   ว่ากันไปตามบริบท</a:t>
            </a:r>
          </a:p>
          <a:p>
            <a:pPr>
              <a:buNone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	และสอดคล้องกับ แผน ของ </a:t>
            </a:r>
            <a:r>
              <a:rPr lang="th-TH" sz="3200" b="1" dirty="0" err="1">
                <a:latin typeface="TH SarabunPSK" pitchFamily="34" charset="-34"/>
                <a:cs typeface="TH SarabunPSK" pitchFamily="34" charset="-34"/>
              </a:rPr>
              <a:t>สศ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ศ. ด้วย</a:t>
            </a:r>
          </a:p>
          <a:p>
            <a:pPr>
              <a:buNone/>
            </a:pP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  PA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ของครู  กับ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  PA 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ของ ผู้บริหารสถานศึกษา สัมพันธ์กัน เชื่อมโยงกัน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													 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76EE6A46-AB1A-488A-B792-57AF0FE9BE5F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630" t="715" r="-1352" b="36801"/>
          <a:stretch>
            <a:fillRect/>
          </a:stretch>
        </p:blipFill>
        <p:spPr>
          <a:xfrm>
            <a:off x="1093694" y="0"/>
            <a:ext cx="10578353" cy="6831612"/>
          </a:xfrm>
        </p:spPr>
      </p:pic>
      <p:cxnSp>
        <p:nvCxnSpPr>
          <p:cNvPr id="6" name="ตัวเชื่อมต่อตรง 5"/>
          <p:cNvCxnSpPr/>
          <p:nvPr/>
        </p:nvCxnSpPr>
        <p:spPr>
          <a:xfrm>
            <a:off x="2458387" y="1469036"/>
            <a:ext cx="8484433" cy="158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>
            <a:off x="2503357" y="1738859"/>
            <a:ext cx="8409482" cy="149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ชวนคิด ชวนทำ  สำหรับครู</a:t>
            </a:r>
            <a:endParaRPr lang="th-TH" sz="48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ครูต้อง ปรับเปลี่ยน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Mindset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ใหม่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ผลลัพธ์ที่เกิดที่ตัวเด็ก สำคัญ</a:t>
            </a: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ในชั้นเรียน  บรรยากาศ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learning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มากกว่า 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teaching</a:t>
            </a: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ครูเป็น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coach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เด็ก   ผอ.เป็น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coach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ครู เช่น 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ที่...ฉป สมเด็จ</a:t>
            </a:r>
            <a:r>
              <a:rPr lang="th-TH" sz="36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พระปิ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ยะ         ศูนย์ ลำปาง</a:t>
            </a: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การจัดการเรียนรู้  ด้วยวิธีการที่หลากหาย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ตุลาคม  พฤศจิกายน  จะได้ เรียนรู้ ได้สอน แบบไหน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เตรียมทำ  เตรียมส่ง  ข้อตกลง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รึยัง</a:t>
            </a: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ครูเตรียม </a:t>
            </a:r>
            <a:r>
              <a:rPr lang="th-TH" sz="4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แผนการจัดการเรียนรู้ </a:t>
            </a:r>
            <a:r>
              <a:rPr lang="en-US" sz="4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at</a:t>
            </a:r>
            <a:r>
              <a:rPr lang="th-TH" sz="4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ที่สะท้อน 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5 On  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ทำรึยัง  ทำอย่างไร    มีรายละเอียด ยืดหยุ่น  กับบริบทของสถานศึกษาอย่างไร</a:t>
            </a: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ห้องเรียน บรรยากาศ  สื่อ แหล่งเรียนรู้ พร้อมไหม ทั้ง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5 On</a:t>
            </a: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หวังผลไปที่ผู้เรียนอย่างไร</a:t>
            </a:r>
          </a:p>
          <a:p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เรื่อง ส่ง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DPA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อีกนาน อย่างน้อย อีก 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กิจกรรม ตุลาคม </a:t>
            </a:r>
            <a:r>
              <a:rPr lang="en-US" sz="5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2564   -  30  </a:t>
            </a:r>
            <a:r>
              <a:rPr lang="th-TH" sz="5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กันยายน </a:t>
            </a:r>
            <a:r>
              <a:rPr lang="en-US" sz="54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endParaRPr lang="th-TH" sz="54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ครู  ปรับเปลี่ยน การจัดการเรียนรู้  ปรับแผนการสอน ตามบริบท  </a:t>
            </a: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การนิเทศ  การสร้างแรงบันดาลใจ เยี่ยมชั้นเรียน เป็นเรื่องสำคัญ</a:t>
            </a:r>
          </a:p>
          <a:p>
            <a:r>
              <a:rPr lang="en-US" sz="4000" b="1" dirty="0" err="1">
                <a:latin typeface="TH SarabunPSK" pitchFamily="34" charset="-34"/>
                <a:cs typeface="TH SarabunPSK" pitchFamily="34" charset="-34"/>
              </a:rPr>
              <a:t>PlC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 Plan   Do  See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เพื่อเป้าหมาย พัฒนาผู้เรียน ไม่ใช่นับ ชั่วโมง</a:t>
            </a:r>
          </a:p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การพัฒนาตนเอง เพื่อเพิ่ม สมรรถนะ ไม่ใช่ นับ ชั่วโมง หรือ เกียรติบัตร</a:t>
            </a:r>
          </a:p>
          <a:p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ครูต้อง ตระหนัก ในข้อตกลง</a:t>
            </a:r>
          </a:p>
          <a:p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ซ้อม บันทึกวีดีโอการสอน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03514" y="138838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มีบางคนบอกว่า ผอ.ทำให้ดูหน่อย </a:t>
            </a:r>
            <a:r>
              <a:rPr lang="th-TH" sz="6000" b="1" dirty="0" err="1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มั๊ย</a:t>
            </a:r>
            <a:endParaRPr lang="th-TH" sz="6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03476" y="3087265"/>
            <a:ext cx="10515600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ได้สิ  ดูตัวอย่างข้อตกลง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6" name="Picture 2" descr="ไม่มีคำอธิบายรูปภาพ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7990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7" t="-1" b="10258"/>
          <a:stretch/>
        </p:blipFill>
        <p:spPr>
          <a:xfrm>
            <a:off x="583324" y="454024"/>
            <a:ext cx="6875984" cy="597830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4304" y="2345394"/>
            <a:ext cx="3293351" cy="219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4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20524</TotalTime>
  <Words>4387</Words>
  <Application>Microsoft Office PowerPoint</Application>
  <PresentationFormat>Widescreen</PresentationFormat>
  <Paragraphs>245</Paragraphs>
  <Slides>95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0" baseType="lpstr">
      <vt:lpstr>Arial</vt:lpstr>
      <vt:lpstr>Calibri</vt:lpstr>
      <vt:lpstr>Calibri Light</vt:lpstr>
      <vt:lpstr>TH SarabunPSK</vt:lpstr>
      <vt:lpstr>Office Theme</vt:lpstr>
      <vt:lpstr> มาตรฐานวิชาชีพ มาตรฐานตำแหน่ง และมาตรฐานวิทยฐานะ</vt:lpstr>
      <vt:lpstr>วัตถุประสงค์การอบรม</vt:lpstr>
      <vt:lpstr>เริ่มวิชาชีพครู</vt:lpstr>
      <vt:lpstr>มาตรฐานวิชาชีพครู ประกอบด้วย 3 มาตรฐาน ดังนี้</vt:lpstr>
      <vt:lpstr>PowerPoint Presentation</vt:lpstr>
      <vt:lpstr>จากอดีต  ถึง  26  มกราคม  2564</vt:lpstr>
      <vt:lpstr>มาตรฐานตำแหน่ง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มาตรฐานวิทยฐานะ  ตาม  ว3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ภาระงานสอน ของครู</vt:lpstr>
      <vt:lpstr>PowerPoint Presentation</vt:lpstr>
      <vt:lpstr>๒. ข้าราชการครูและบุคลากรทางการศึกษา ตําแหน่งครู ที่จะขอมีวิทยฐานะและเลื่อนวิทยฐานะ ต้องมีชั่วโมงสอนตามตารางสอน ตามข้อ ๑.๑ ดังนี้</vt:lpstr>
      <vt:lpstr>PowerPoint Presentation</vt:lpstr>
      <vt:lpstr>นับถอยหลัง</vt:lpstr>
      <vt:lpstr>ถึง 20  พฤษภาคม  2564</vt:lpstr>
      <vt:lpstr>PowerPoint Presentation</vt:lpstr>
      <vt:lpstr>ปรับเกณฑ์ใหม่เพื่อ......</vt:lpstr>
      <vt:lpstr>PowerPoint Presentation</vt:lpstr>
      <vt:lpstr> มาตรฐานวิทยฐานะ </vt:lpstr>
      <vt:lpstr>ว21/2560 ก่อน ว 9/2564 สายงานการสอน </vt:lpstr>
      <vt:lpstr>PowerPoint Presentation</vt:lpstr>
      <vt:lpstr>PowerPoint Presentation</vt:lpstr>
      <vt:lpstr>เงื่อนไขระยะเวลาการขอเลื่อนวิทยฐานะ  28  มกราคม  2564</vt:lpstr>
      <vt:lpstr>PowerPoint Presentation</vt:lpstr>
      <vt:lpstr>ว PA  ความหมายของ ข้อตกลงในการพัฒนางาน  Preformance Agreement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วิธีการ ขอเลื่อนวิทยฐานะ แบบ DPA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ผลการประชุมคณะกรรมการข้าราชการครูและบุคลากรทางการศึกษา (ก.ค.ศ.) ครั้งที่ 7/2564 ในวันพฤหัสบดีที่ 29 กรกฎาคม 2564 </vt:lpstr>
      <vt:lpstr>PowerPoint Presentation</vt:lpstr>
      <vt:lpstr>PowerPoint Presentation</vt:lpstr>
      <vt:lpstr>เครื่องมือ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บันทึกข้อตกลง   ตาม ว 9 ทำอย่างไร วันที่ 1 ตุลาคม 2564   เริ่มบังคับใช้ ทำแล้วยัง ผอ.นัดส่งวันไหน รายละเอียดเป็นอย่างไร</vt:lpstr>
      <vt:lpstr>สิ่งที่ควรทบทวน ตั้งแต่ 1 ต.ค. 2564  -  30 ก.ย. 2565</vt:lpstr>
      <vt:lpstr>กรณีศึกษา ตาม ว.PA</vt:lpstr>
      <vt:lpstr> กลุ่มที่ 1 กลุ่มครูผู้ช่วย</vt:lpstr>
      <vt:lpstr>กลุ่มที่ 2 กลุ่มครูที่ครอง คศ. 1 ณ เวลานี้ ค่อนข้าง ละเอียดอ่อนและมีหลากหลายกลุ่ม </vt:lpstr>
      <vt:lpstr>PowerPoint Presentation</vt:lpstr>
      <vt:lpstr>PowerPoint Presentation</vt:lpstr>
      <vt:lpstr>PowerPoint Presentation</vt:lpstr>
      <vt:lpstr>กลุ่มที่ 3 กลุ่มที่ ครอง คศ. 2.3 4 ในตอนนี้</vt:lpstr>
      <vt:lpstr>กลุ่มสุดท้าย กลุ่มรถไฟขบวนสุดท้าย</vt:lpstr>
      <vt:lpstr>ถาม ตอบ</vt:lpstr>
      <vt:lpstr>ถาม ตอบ</vt:lpstr>
      <vt:lpstr>PowerPoint Presentation</vt:lpstr>
      <vt:lpstr>PowerPoint Presentation</vt:lpstr>
      <vt:lpstr>ชวนคิด ชวนทำ  สำหรับครู</vt:lpstr>
      <vt:lpstr>ชวนคิด ชวนทำ  สำหรับครู</vt:lpstr>
      <vt:lpstr>ตุลาคม  พฤศจิกายน  จะได้ เรียนรู้ ได้สอน แบบไหน</vt:lpstr>
      <vt:lpstr>กิจกรรม ตุลาคม 2564   -  30  กันยายน 2565 </vt:lpstr>
      <vt:lpstr>มีบางคนบอกว่า ผอ.ทำให้ดูหน่อย มั๊ย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ad'WOR</dc:creator>
  <cp:lastModifiedBy>091</cp:lastModifiedBy>
  <cp:revision>98</cp:revision>
  <dcterms:created xsi:type="dcterms:W3CDTF">2021-05-31T21:56:06Z</dcterms:created>
  <dcterms:modified xsi:type="dcterms:W3CDTF">2021-11-25T07:53:35Z</dcterms:modified>
</cp:coreProperties>
</file>